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2" r:id="rId3"/>
    <p:sldId id="264" r:id="rId4"/>
    <p:sldId id="267" r:id="rId5"/>
    <p:sldId id="265" r:id="rId6"/>
    <p:sldId id="266" r:id="rId7"/>
    <p:sldId id="268" r:id="rId8"/>
    <p:sldId id="269" r:id="rId9"/>
    <p:sldId id="270" r:id="rId10"/>
    <p:sldId id="271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00" autoAdjust="0"/>
  </p:normalViewPr>
  <p:slideViewPr>
    <p:cSldViewPr>
      <p:cViewPr>
        <p:scale>
          <a:sx n="70" d="100"/>
          <a:sy n="70" d="100"/>
        </p:scale>
        <p:origin x="-1888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0B94A-E277-423C-88EF-E8EB25A27E6A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F7AB5-38F1-4797-BA3A-C7ECB9EFCFA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80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F7AB5-38F1-4797-BA3A-C7ECB9EFCFA7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AB5A5-8C87-4533-B4AF-65B8C6A71665}" type="datetimeFigureOut">
              <a:rPr lang="nl-NL" smtClean="0"/>
              <a:pPr/>
              <a:t>28-05-15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9FB2-F93C-4BC6-89F5-05A930632B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rtal.rdmc.ou.nl/kbWiskunde/kbWapp/images/negatieve%20getallen/Introductie%20negatieve%20getallen_bestanden/image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861048"/>
            <a:ext cx="2407929" cy="2708920"/>
          </a:xfrm>
          <a:prstGeom prst="rect">
            <a:avLst/>
          </a:prstGeom>
          <a:noFill/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/>
          <a:lstStyle/>
          <a:p>
            <a:r>
              <a:rPr lang="nl-NL" dirty="0" smtClean="0"/>
              <a:t>Negatieve getallen</a:t>
            </a:r>
            <a:br>
              <a:rPr lang="nl-NL" dirty="0" smtClean="0"/>
            </a:br>
            <a:r>
              <a:rPr lang="nl-NL" sz="2800" dirty="0" smtClean="0"/>
              <a:t>Vermenigvuldigen en delen</a:t>
            </a:r>
            <a:endParaRPr lang="nl-NL" sz="2800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6591672" y="6381328"/>
            <a:ext cx="2552328" cy="622920"/>
          </a:xfrm>
        </p:spPr>
        <p:txBody>
          <a:bodyPr>
            <a:normAutofit/>
          </a:bodyPr>
          <a:lstStyle/>
          <a:p>
            <a:pPr algn="r"/>
            <a:endParaRPr lang="nl-NL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8942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dirty="0" smtClean="0"/>
              <a:t>- 3 × 7 = -21</a:t>
            </a:r>
            <a:endParaRPr lang="nl-NL" sz="6600" dirty="0"/>
          </a:p>
        </p:txBody>
      </p:sp>
      <p:sp>
        <p:nvSpPr>
          <p:cNvPr id="13" name="Ovaal 12"/>
          <p:cNvSpPr/>
          <p:nvPr/>
        </p:nvSpPr>
        <p:spPr>
          <a:xfrm>
            <a:off x="4143372" y="3081334"/>
            <a:ext cx="642942" cy="847732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399420" y="2988433"/>
            <a:ext cx="1714512" cy="1071570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>
            <a:stCxn id="4" idx="3"/>
          </p:cNvCxnSpPr>
          <p:nvPr/>
        </p:nvCxnSpPr>
        <p:spPr>
          <a:xfrm rot="5400000">
            <a:off x="1874995" y="3784559"/>
            <a:ext cx="656995" cy="894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2428860" y="3286124"/>
            <a:ext cx="571504" cy="571504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met pijl 8"/>
          <p:cNvCxnSpPr>
            <a:stCxn id="7" idx="1"/>
          </p:cNvCxnSpPr>
          <p:nvPr/>
        </p:nvCxnSpPr>
        <p:spPr>
          <a:xfrm rot="16200000" flipV="1">
            <a:off x="1821638" y="2678901"/>
            <a:ext cx="583761" cy="798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357158" y="1928802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Deze ‘min’ staat voor </a:t>
            </a:r>
            <a:r>
              <a:rPr lang="nl-NL" b="1" dirty="0" smtClean="0">
                <a:solidFill>
                  <a:srgbClr val="C00000"/>
                </a:solidFill>
              </a:rPr>
              <a:t>ERUIT</a:t>
            </a:r>
            <a:r>
              <a:rPr lang="nl-NL" dirty="0" smtClean="0"/>
              <a:t> scheppen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785786" y="4572008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3 keer de emmer gebruiken om blokjes </a:t>
            </a:r>
            <a:r>
              <a:rPr lang="nl-NL" b="1" dirty="0" smtClean="0">
                <a:solidFill>
                  <a:srgbClr val="C00000"/>
                </a:solidFill>
              </a:rPr>
              <a:t>eruit</a:t>
            </a:r>
            <a:r>
              <a:rPr lang="nl-NL" dirty="0" smtClean="0"/>
              <a:t> te halen</a:t>
            </a:r>
            <a:endParaRPr lang="nl-NL" dirty="0"/>
          </a:p>
        </p:txBody>
      </p:sp>
      <p:cxnSp>
        <p:nvCxnSpPr>
          <p:cNvPr id="14" name="Rechte verbindingslijn met pijl 13"/>
          <p:cNvCxnSpPr/>
          <p:nvPr/>
        </p:nvCxnSpPr>
        <p:spPr>
          <a:xfrm rot="16200000" flipH="1">
            <a:off x="4214810" y="4286257"/>
            <a:ext cx="642943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3500430" y="471488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Steeds 7 warme blokjes per schep. </a:t>
            </a:r>
            <a:endParaRPr lang="nl-NL" dirty="0"/>
          </a:p>
        </p:txBody>
      </p:sp>
      <p:sp>
        <p:nvSpPr>
          <p:cNvPr id="17" name="Wolkvormige toelichting 16"/>
          <p:cNvSpPr/>
          <p:nvPr/>
        </p:nvSpPr>
        <p:spPr>
          <a:xfrm>
            <a:off x="6072198" y="3571876"/>
            <a:ext cx="3071834" cy="1714512"/>
          </a:xfrm>
          <a:prstGeom prst="cloudCallout">
            <a:avLst>
              <a:gd name="adj1" fmla="val -29337"/>
              <a:gd name="adj2" fmla="val 75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Ik haal warme blokjes eruit, dus de temp gaat </a:t>
            </a:r>
            <a:r>
              <a:rPr lang="nl-NL" b="1" dirty="0" smtClean="0"/>
              <a:t>omlaag! 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428596" y="188640"/>
            <a:ext cx="822960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 ×  +  =  -</a:t>
            </a:r>
            <a:endParaRPr kumimoji="0" lang="nl-NL" sz="6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1" name="Rechte verbindingslijn met pijl 20"/>
          <p:cNvCxnSpPr/>
          <p:nvPr/>
        </p:nvCxnSpPr>
        <p:spPr>
          <a:xfrm rot="5400000" flipH="1" flipV="1">
            <a:off x="1785918" y="2214554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rot="16200000" flipV="1">
            <a:off x="3571868" y="2214554"/>
            <a:ext cx="192882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rot="5400000" flipH="1" flipV="1">
            <a:off x="2786050" y="2285992"/>
            <a:ext cx="207170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 rot="5400000" flipH="1" flipV="1">
            <a:off x="5179223" y="2250273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http://users.telenet.be/petra.van.der.haeghen1/images/heksenkete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5970" y="5630570"/>
            <a:ext cx="878473" cy="1164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7" grpId="0" animBg="1"/>
      <p:bldP spid="10" grpId="0"/>
      <p:bldP spid="11" grpId="0"/>
      <p:bldP spid="16" grpId="0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3600" dirty="0" smtClean="0"/>
              <a:t>Vermenigvuldigen met negatieve getallen</a:t>
            </a:r>
            <a:endParaRPr lang="nl-N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95325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nl-NL" sz="2800" dirty="0" smtClean="0"/>
                  <a:t>Door de heks met de emmer weten we nu de volgende regels:</a:t>
                </a:r>
              </a:p>
              <a:p>
                <a:endParaRPr lang="nl-NL" sz="2800" i="1" dirty="0" smtClean="0">
                  <a:solidFill>
                    <a:schemeClr val="tx2"/>
                  </a:solidFill>
                </a:endParaRPr>
              </a:p>
              <a:p>
                <a:endParaRPr lang="nl-NL" sz="2800" i="1" dirty="0">
                  <a:solidFill>
                    <a:schemeClr val="tx2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=""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 × </m:t>
                      </m:r>
                      <m:r>
                        <a:rPr lang="nl-NL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</m:oMath>
                  </m:oMathPara>
                </a14:m>
                <a:endParaRPr lang="nl-NL" sz="2800" i="1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=""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 × </m:t>
                      </m:r>
                      <m:r>
                        <a:rPr lang="nl-NL" sz="2800" b="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sz="2800" b="0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sz="2800" b="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b="0" i="1" dirty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sz="2800" i="1" dirty="0">
                  <a:solidFill>
                    <a:srgbClr val="0000FF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=""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 × </m:t>
                      </m:r>
                      <m:r>
                        <a:rPr lang="nl-NL" sz="2800" b="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b="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= </m:t>
                      </m:r>
                      <m:r>
                        <a:rPr lang="nl-NL" sz="2800" b="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b="0" i="1" dirty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sz="2800" i="1" dirty="0" smtClean="0">
                  <a:solidFill>
                    <a:srgbClr val="0000FF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=""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b="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× </m:t>
                      </m:r>
                      <m:r>
                        <a:rPr lang="nl-NL" sz="2800" b="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b="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= </m:t>
                      </m:r>
                      <m:r>
                        <a:rPr lang="nl-NL" sz="2800" b="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</m:oMath>
                  </m:oMathPara>
                </a14:m>
                <a:endParaRPr lang="nl-NL" sz="2800" i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sz="2800" i="1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95325"/>
                <a:ext cx="8229600" cy="4525963"/>
              </a:xfrm>
              <a:blipFill rotWithShape="1">
                <a:blip r:embed="rId2"/>
                <a:stretch>
                  <a:fillRect l="-1259" t="-12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6444208" y="3429000"/>
                <a:ext cx="2664296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3 × 4 = 12</m:t>
                      </m:r>
                    </m:oMath>
                  </m:oMathPara>
                </a14:m>
                <a:endParaRPr lang="nl-NL" sz="2800" dirty="0" smtClean="0"/>
              </a:p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 smtClean="0">
                          <a:latin typeface="Cambria Math"/>
                        </a:rPr>
                        <m:t>3 × 4 =</m:t>
                      </m:r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nl-NL" sz="2800" dirty="0"/>
              </a:p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3 ×</m:t>
                      </m:r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 smtClean="0">
                          <a:latin typeface="Cambria Math"/>
                        </a:rPr>
                        <m:t>4 =</m:t>
                      </m:r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nl-NL" sz="2800" dirty="0"/>
              </a:p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 smtClean="0">
                          <a:latin typeface="Cambria Math"/>
                        </a:rPr>
                        <m:t>3 ×</m:t>
                      </m:r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 smtClean="0">
                          <a:latin typeface="Cambria Math"/>
                        </a:rPr>
                        <m:t>4 = 12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429000"/>
                <a:ext cx="2664296" cy="18158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Rechte verbindingslijn 5"/>
          <p:cNvCxnSpPr/>
          <p:nvPr/>
        </p:nvCxnSpPr>
        <p:spPr>
          <a:xfrm>
            <a:off x="6084168" y="2924944"/>
            <a:ext cx="0" cy="2247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67544" y="335699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467544" y="292494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>
                <a:solidFill>
                  <a:schemeClr val="tx2"/>
                </a:solidFill>
              </a:rPr>
              <a:t>Regel</a:t>
            </a:r>
            <a:endParaRPr lang="nl-NL" sz="2400" i="1" dirty="0">
              <a:solidFill>
                <a:schemeClr val="tx2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156176" y="291321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>
                <a:solidFill>
                  <a:schemeClr val="tx2"/>
                </a:solidFill>
              </a:rPr>
              <a:t>Voorbeeld</a:t>
            </a:r>
            <a:endParaRPr lang="nl-NL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5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nl-NL" dirty="0" smtClean="0"/>
              <a:t>Oefenen: </a:t>
            </a:r>
            <a:r>
              <a:rPr lang="nl-NL" b="1" dirty="0" smtClean="0"/>
              <a:t>neem over </a:t>
            </a:r>
            <a:r>
              <a:rPr lang="nl-NL" dirty="0" smtClean="0"/>
              <a:t>en vul in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jdelijke aanduiding voor inhoud 4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312168"/>
                <a:ext cx="3888432" cy="4997152"/>
              </a:xfrm>
            </p:spPr>
            <p:txBody>
              <a:bodyPr>
                <a:noAutofit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3 × -7 = </a:t>
                </a:r>
                <a:endParaRPr lang="nl-NL" sz="2400" b="1" dirty="0">
                  <a:latin typeface="Courier New" pitchFamily="49" charset="0"/>
                  <a:cs typeface="Courier New" pitchFamily="49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-6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× 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8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7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× 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-9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-5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× 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-2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-4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× 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-9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…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 × -8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-64</a:t>
                </a:r>
                <a:endParaRPr lang="nl-NL" sz="2400" b="1" dirty="0">
                  <a:latin typeface="Courier New" pitchFamily="49" charset="0"/>
                  <a:cs typeface="Courier New" pitchFamily="49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… ×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 -1</a:t>
                </a:r>
                <a:r>
                  <a:rPr lang="nl-NL" sz="2400" dirty="0">
                    <a:cs typeface="Courier New" pitchFamily="49" charset="0"/>
                  </a:rPr>
                  <a:t> </a:t>
                </a:r>
                <a14:m>
                  <m:oMath xmlns="" xmlns:m="http://schemas.openxmlformats.org/officeDocument/2006/math">
                    <m:f>
                      <m:fPr>
                        <m:ctrlPr>
                          <a:rPr lang="nl-NL" sz="1800" b="1" i="1" dirty="0">
                            <a:latin typeface="Cambria Math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nl-NL" sz="1800" b="1" i="1" dirty="0">
                            <a:latin typeface="Cambria Math"/>
                            <a:cs typeface="Courier New" pitchFamily="49" charset="0"/>
                          </a:rPr>
                          <m:t>𝟏</m:t>
                        </m:r>
                      </m:num>
                      <m:den>
                        <m:r>
                          <a:rPr lang="nl-NL" sz="1800" b="1" i="1" dirty="0">
                            <a:latin typeface="Cambria Math"/>
                            <a:cs typeface="Courier New" pitchFamily="49" charset="0"/>
                          </a:rPr>
                          <m:t>𝟐</m:t>
                        </m:r>
                      </m:den>
                    </m:f>
                    <m:r>
                      <a:rPr lang="nl-NL" sz="1800" i="1" dirty="0">
                        <a:latin typeface="Cambria Math"/>
                        <a:cs typeface="Courier New" pitchFamily="49" charset="0"/>
                      </a:rPr>
                      <m:t> </m:t>
                    </m:r>
                  </m:oMath>
                </a14:m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= 3</a:t>
                </a:r>
                <a:endParaRPr lang="nl-NL" sz="2400" b="1" dirty="0">
                  <a:latin typeface="Courier New" pitchFamily="49" charset="0"/>
                  <a:cs typeface="Courier New" pitchFamily="49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-8 ×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 …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 = -4</a:t>
                </a:r>
                <a:endParaRPr lang="nl-NL" sz="24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5" name="Tijdelijke aanduiding voor inhoud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312168"/>
                <a:ext cx="3888432" cy="4997152"/>
              </a:xfrm>
              <a:blipFill rotWithShape="1">
                <a:blip r:embed="rId2"/>
                <a:stretch>
                  <a:fillRect l="-2194" b="-280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jdelijke aanduiding voor inhoud 4"/>
              <p:cNvSpPr txBox="1">
                <a:spLocks/>
              </p:cNvSpPr>
              <p:nvPr/>
            </p:nvSpPr>
            <p:spPr>
              <a:xfrm>
                <a:off x="467544" y="1312168"/>
                <a:ext cx="5400600" cy="49971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nl-NL" sz="2400" b="1" i="1" dirty="0" smtClean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            -21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nl-NL" sz="2400" b="1" i="1" dirty="0" smtClean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            -48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nl-NL" sz="2400" b="1" i="1" dirty="0" smtClean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            -63 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nl-NL" sz="2400" b="1" i="1" dirty="0" smtClean="0">
                    <a:latin typeface="Courier New" pitchFamily="49" charset="0"/>
                    <a:cs typeface="Courier New" pitchFamily="49" charset="0"/>
                  </a:rPr>
                  <a:t>             </a:t>
                </a:r>
                <a:r>
                  <a:rPr lang="nl-NL" sz="2400" b="1" i="1" dirty="0" smtClean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10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nl-NL" sz="2400" b="1" i="1" dirty="0" smtClean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             36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nl-NL" sz="2400" b="1" i="1" dirty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nl-NL" sz="2400" b="1" i="1" dirty="0" smtClean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  8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nl-NL" sz="2400" b="1" i="1" dirty="0" smtClean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  -2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nl-NL" sz="2400" b="1" i="1" dirty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 </a:t>
                </a:r>
                <a14:m>
                  <m:oMath xmlns="" xmlns:m="http://schemas.openxmlformats.org/officeDocument/2006/math">
                    <m:r>
                      <a:rPr lang="nl-NL" sz="2000" b="1" i="1" dirty="0" smtClean="0">
                        <a:latin typeface="Cambria Math"/>
                        <a:cs typeface="Courier New" pitchFamily="49" charset="0"/>
                      </a:rPr>
                      <m:t>                   </m:t>
                    </m:r>
                    <m:r>
                      <a:rPr lang="nl-NL" sz="2000" b="0" i="1" dirty="0" smtClean="0">
                        <a:latin typeface="Cambria Math"/>
                        <a:cs typeface="Courier New" pitchFamily="49" charset="0"/>
                      </a:rPr>
                      <m:t>   </m:t>
                    </m:r>
                    <m:r>
                      <a:rPr lang="nl-NL" sz="2000" b="0" i="1" dirty="0" smtClean="0">
                        <a:solidFill>
                          <a:schemeClr val="accent2"/>
                        </a:solidFill>
                        <a:latin typeface="Cambria Math"/>
                        <a:cs typeface="Courier New" pitchFamily="49" charset="0"/>
                      </a:rPr>
                      <m:t> </m:t>
                    </m:r>
                    <m:f>
                      <m:fPr>
                        <m:ctrlPr>
                          <a:rPr lang="nl-NL" sz="2000" b="1" i="1" dirty="0" smtClean="0">
                            <a:solidFill>
                              <a:schemeClr val="accent2"/>
                            </a:solidFill>
                            <a:latin typeface="Cambria Math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nl-NL" sz="2000" b="1" i="1" dirty="0">
                            <a:solidFill>
                              <a:schemeClr val="accent2"/>
                            </a:solidFill>
                            <a:latin typeface="Cambria Math"/>
                            <a:cs typeface="Courier New" pitchFamily="49" charset="0"/>
                          </a:rPr>
                          <m:t>𝟏</m:t>
                        </m:r>
                      </m:num>
                      <m:den>
                        <m:r>
                          <a:rPr lang="nl-NL" sz="2000" b="1" i="1" dirty="0">
                            <a:solidFill>
                              <a:schemeClr val="accent2"/>
                            </a:solidFill>
                            <a:latin typeface="Cambria Math"/>
                            <a:cs typeface="Courier New" pitchFamily="49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nl-NL" sz="2400" b="1" i="1" dirty="0" smtClean="0">
                    <a:solidFill>
                      <a:schemeClr val="accent2"/>
                    </a:solidFill>
                    <a:latin typeface="Courier New" pitchFamily="49" charset="0"/>
                    <a:cs typeface="Courier New" pitchFamily="49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1" name="Tijdelijke aanduiding voor inhou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12168"/>
                <a:ext cx="5400600" cy="4997152"/>
              </a:xfrm>
              <a:prstGeom prst="rect">
                <a:avLst/>
              </a:prstGeom>
              <a:blipFill rotWithShape="1">
                <a:blip r:embed="rId3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://www.bipps.org/wp-content/uploads/2012/04/No-Calcula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2738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5220072" y="5373216"/>
                <a:ext cx="3707904" cy="1200329"/>
              </a:xfrm>
              <a:prstGeom prst="rect">
                <a:avLst/>
              </a:prstGeom>
              <a:ln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× </m:t>
                      </m:r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</m:oMath>
                  </m:oMathPara>
                </a14:m>
                <a:endParaRPr lang="nl-NL" i="1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× </m:t>
                      </m:r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i="1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× 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i="1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× 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373216"/>
                <a:ext cx="3707904" cy="12003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48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3600" dirty="0" smtClean="0"/>
              <a:t>Delen met negatieve getallen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5102027"/>
          </a:xfrm>
        </p:spPr>
        <p:txBody>
          <a:bodyPr>
            <a:normAutofit/>
          </a:bodyPr>
          <a:lstStyle/>
          <a:p>
            <a:r>
              <a:rPr lang="nl-NL" sz="2400" dirty="0" smtClean="0"/>
              <a:t>Het tegenovergestelde van vermenigvuldigen is delen. </a:t>
            </a:r>
            <a:endParaRPr lang="nl-NL" sz="2400" i="1" dirty="0" smtClean="0">
              <a:solidFill>
                <a:schemeClr val="tx2"/>
              </a:solidFill>
            </a:endParaRPr>
          </a:p>
          <a:p>
            <a:endParaRPr lang="nl-NL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sz="2400" i="1" dirty="0" smtClean="0">
                <a:solidFill>
                  <a:schemeClr val="tx2"/>
                </a:solidFill>
              </a:rPr>
              <a:t>	</a:t>
            </a:r>
            <a:r>
              <a:rPr lang="nl-NL" sz="2400" b="1" i="1" dirty="0" smtClean="0">
                <a:solidFill>
                  <a:schemeClr val="accent2"/>
                </a:solidFill>
              </a:rPr>
              <a:t>Voorbeeld 1) </a:t>
            </a:r>
          </a:p>
          <a:p>
            <a:pPr marL="0" indent="0">
              <a:buNone/>
            </a:pPr>
            <a:r>
              <a:rPr lang="nl-NL" sz="2400" i="1" dirty="0" smtClean="0">
                <a:solidFill>
                  <a:schemeClr val="tx2"/>
                </a:solidFill>
              </a:rPr>
              <a:t>	6 × 4 = 24 </a:t>
            </a:r>
          </a:p>
          <a:p>
            <a:pPr marL="0" indent="0">
              <a:buNone/>
            </a:pPr>
            <a:r>
              <a:rPr lang="nl-NL" sz="2400" i="1" dirty="0" smtClean="0">
                <a:solidFill>
                  <a:schemeClr val="tx2"/>
                </a:solidFill>
              </a:rPr>
              <a:t>	24 : 6 = 4</a:t>
            </a:r>
          </a:p>
          <a:p>
            <a:pPr marL="0" indent="0">
              <a:buNone/>
            </a:pPr>
            <a:endParaRPr lang="nl-NL" sz="2400" i="1" dirty="0">
              <a:solidFill>
                <a:schemeClr val="tx2"/>
              </a:solidFill>
            </a:endParaRPr>
          </a:p>
          <a:p>
            <a:r>
              <a:rPr lang="nl-NL" sz="2400" dirty="0" smtClean="0"/>
              <a:t>Dit werkt ook met negatieve getallen: </a:t>
            </a:r>
          </a:p>
          <a:p>
            <a:endParaRPr lang="nl-NL" sz="2400" dirty="0" smtClean="0"/>
          </a:p>
          <a:p>
            <a:pPr marL="0" indent="0">
              <a:buNone/>
            </a:pPr>
            <a:r>
              <a:rPr lang="nl-NL" sz="2400" i="1" dirty="0" smtClean="0">
                <a:solidFill>
                  <a:schemeClr val="tx2"/>
                </a:solidFill>
              </a:rPr>
              <a:t>	</a:t>
            </a:r>
            <a:r>
              <a:rPr lang="nl-NL" sz="2400" b="1" i="1" dirty="0" smtClean="0">
                <a:solidFill>
                  <a:schemeClr val="accent2"/>
                </a:solidFill>
              </a:rPr>
              <a:t>Voorbeeld 2) </a:t>
            </a:r>
            <a:endParaRPr lang="nl-NL" sz="2400" b="1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NL" sz="2400" i="1" dirty="0" smtClean="0">
                <a:solidFill>
                  <a:schemeClr val="tx2"/>
                </a:solidFill>
              </a:rPr>
              <a:t>	-8 </a:t>
            </a:r>
            <a:r>
              <a:rPr lang="nl-NL" sz="2400" i="1" dirty="0">
                <a:solidFill>
                  <a:schemeClr val="tx2"/>
                </a:solidFill>
              </a:rPr>
              <a:t>× </a:t>
            </a:r>
            <a:r>
              <a:rPr lang="nl-NL" sz="2400" i="1" dirty="0" smtClean="0">
                <a:solidFill>
                  <a:schemeClr val="tx2"/>
                </a:solidFill>
              </a:rPr>
              <a:t>5 </a:t>
            </a:r>
            <a:r>
              <a:rPr lang="nl-NL" sz="2400" i="1" dirty="0">
                <a:solidFill>
                  <a:schemeClr val="tx2"/>
                </a:solidFill>
              </a:rPr>
              <a:t>= </a:t>
            </a:r>
            <a:r>
              <a:rPr lang="nl-NL" sz="2400" i="1" dirty="0" smtClean="0">
                <a:solidFill>
                  <a:schemeClr val="tx2"/>
                </a:solidFill>
              </a:rPr>
              <a:t>-40 </a:t>
            </a:r>
            <a:endParaRPr lang="nl-NL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sz="2400" i="1" dirty="0" smtClean="0">
                <a:solidFill>
                  <a:schemeClr val="tx2"/>
                </a:solidFill>
              </a:rPr>
              <a:t>	-40 </a:t>
            </a:r>
            <a:r>
              <a:rPr lang="nl-NL" sz="2400" i="1" dirty="0">
                <a:solidFill>
                  <a:schemeClr val="tx2"/>
                </a:solidFill>
              </a:rPr>
              <a:t>: </a:t>
            </a:r>
            <a:r>
              <a:rPr lang="nl-NL" sz="2400" i="1" dirty="0" smtClean="0">
                <a:solidFill>
                  <a:schemeClr val="tx2"/>
                </a:solidFill>
              </a:rPr>
              <a:t>-8 </a:t>
            </a:r>
            <a:r>
              <a:rPr lang="nl-NL" sz="2400" i="1" dirty="0">
                <a:solidFill>
                  <a:schemeClr val="tx2"/>
                </a:solidFill>
              </a:rPr>
              <a:t>= </a:t>
            </a:r>
            <a:r>
              <a:rPr lang="nl-NL" sz="2400" i="1" dirty="0" smtClean="0">
                <a:solidFill>
                  <a:schemeClr val="tx2"/>
                </a:solidFill>
              </a:rPr>
              <a:t>5</a:t>
            </a:r>
            <a:endParaRPr lang="nl-NL" sz="2400" i="1" dirty="0">
              <a:solidFill>
                <a:schemeClr val="tx2"/>
              </a:solidFill>
            </a:endParaRPr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04150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3600" dirty="0" smtClean="0"/>
              <a:t>Delen met negatieve getallen</a:t>
            </a:r>
            <a:endParaRPr lang="nl-N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95325"/>
                <a:ext cx="8229600" cy="5102027"/>
              </a:xfrm>
            </p:spPr>
            <p:txBody>
              <a:bodyPr>
                <a:normAutofit/>
              </a:bodyPr>
              <a:lstStyle/>
              <a:p>
                <a:r>
                  <a:rPr lang="nl-NL" sz="2400" dirty="0" smtClean="0"/>
                  <a:t>De regels van het delen van getallen zijn hetzelfde als die van het vermenigvuldigen: </a:t>
                </a:r>
                <a:endParaRPr lang="nl-NL" sz="2400" i="1" dirty="0">
                  <a:solidFill>
                    <a:schemeClr val="tx2"/>
                  </a:solidFill>
                </a:endParaRPr>
              </a:p>
              <a:p>
                <a:pPr marL="0" indent="0" algn="ctr">
                  <a:buNone/>
                </a:pPr>
                <a:endParaRPr lang="nl-NL" sz="24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 algn="ctr">
                  <a:buNone/>
                </a:pPr>
                <a:endParaRPr lang="nl-NL" sz="24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=""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</m:oMath>
                  </m:oMathPara>
                </a14:m>
                <a:endParaRPr lang="nl-NL" sz="2800" i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=""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: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sz="280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i="1" dirty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sz="2800" i="1" dirty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14:m>
                  <m:oMathPara xmlns=""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: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sz="280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i="1" dirty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sz="2800" i="1" dirty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14:m>
                  <m:oMathPara xmlns=""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b="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: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sz="2800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</m:oMath>
                  </m:oMathPara>
                </a14:m>
                <a:endParaRPr lang="nl-NL" sz="2800" i="1" dirty="0">
                  <a:solidFill>
                    <a:srgbClr val="FF0000"/>
                  </a:solidFill>
                </a:endParaRPr>
              </a:p>
              <a:p>
                <a:endParaRPr lang="nl-NL" sz="2400" dirty="0" smtClean="0"/>
              </a:p>
              <a:p>
                <a:endParaRPr lang="nl-NL" sz="2400" dirty="0"/>
              </a:p>
              <a:p>
                <a:pPr marL="0" indent="0">
                  <a:buNone/>
                </a:pPr>
                <a:endParaRPr lang="nl-NL" sz="2400" b="0" dirty="0" smtClean="0"/>
              </a:p>
              <a:p>
                <a:pPr marL="0" indent="0">
                  <a:buNone/>
                </a:pPr>
                <a:endParaRPr lang="nl-NL" sz="2400" b="0" dirty="0" smtClean="0"/>
              </a:p>
              <a:p>
                <a:pPr marL="0" indent="0">
                  <a:buNone/>
                </a:pPr>
                <a:endParaRPr lang="nl-NL" sz="2400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95325"/>
                <a:ext cx="8229600" cy="5102027"/>
              </a:xfrm>
              <a:blipFill rotWithShape="1">
                <a:blip r:embed="rId2"/>
                <a:stretch>
                  <a:fillRect l="-963" t="-9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6012160" y="3140968"/>
                <a:ext cx="2664296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b="0" i="1" dirty="0" smtClean="0">
                          <a:latin typeface="Cambria Math"/>
                        </a:rPr>
                        <m:t>24</m:t>
                      </m:r>
                      <m:r>
                        <a:rPr lang="nl-NL" sz="2800" i="1" dirty="0" smtClean="0">
                          <a:latin typeface="Cambria Math"/>
                        </a:rPr>
                        <m:t> </m:t>
                      </m:r>
                      <m:r>
                        <a:rPr lang="nl-NL" sz="2800" b="0" i="1" dirty="0" smtClean="0">
                          <a:latin typeface="Cambria Math"/>
                        </a:rPr>
                        <m:t>:6</m:t>
                      </m:r>
                      <m:r>
                        <a:rPr lang="nl-NL" sz="2800" i="1" dirty="0" smtClean="0">
                          <a:latin typeface="Cambria Math"/>
                        </a:rPr>
                        <m:t> =</m:t>
                      </m:r>
                      <m:r>
                        <a:rPr lang="nl-NL" sz="2800" b="0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nl-NL" sz="2800" dirty="0" smtClean="0"/>
              </a:p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>
                          <a:latin typeface="Cambria Math"/>
                        </a:rPr>
                        <m:t>24 :6 =</m:t>
                      </m:r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nl-NL" sz="2800" dirty="0"/>
              </a:p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>
                          <a:latin typeface="Cambria Math"/>
                        </a:rPr>
                        <m:t>24 :</m:t>
                      </m:r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>
                          <a:latin typeface="Cambria Math"/>
                        </a:rPr>
                        <m:t>6 =</m:t>
                      </m:r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nl-NL" sz="2800" dirty="0"/>
              </a:p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>
                          <a:latin typeface="Cambria Math"/>
                        </a:rPr>
                        <m:t>24 :</m:t>
                      </m:r>
                      <m:r>
                        <a:rPr lang="nl-NL" sz="2800" b="0" i="1" dirty="0" smtClean="0">
                          <a:latin typeface="Cambria Math"/>
                        </a:rPr>
                        <m:t>−</m:t>
                      </m:r>
                      <m:r>
                        <a:rPr lang="nl-NL" sz="2800" i="1" dirty="0">
                          <a:latin typeface="Cambria Math"/>
                        </a:rPr>
                        <m:t>6 =4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140968"/>
                <a:ext cx="2664296" cy="18158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echte verbindingslijn 4"/>
          <p:cNvCxnSpPr/>
          <p:nvPr/>
        </p:nvCxnSpPr>
        <p:spPr>
          <a:xfrm>
            <a:off x="6084168" y="2720650"/>
            <a:ext cx="0" cy="2247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467544" y="3152698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467544" y="272065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>
                <a:solidFill>
                  <a:schemeClr val="tx2"/>
                </a:solidFill>
              </a:rPr>
              <a:t>Regel</a:t>
            </a:r>
            <a:endParaRPr lang="nl-NL" sz="2400" i="1" dirty="0">
              <a:solidFill>
                <a:schemeClr val="tx2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156176" y="270892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>
                <a:solidFill>
                  <a:schemeClr val="tx2"/>
                </a:solidFill>
              </a:rPr>
              <a:t>Voorbeeld</a:t>
            </a:r>
            <a:endParaRPr lang="nl-NL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nl-NL" dirty="0" smtClean="0"/>
              <a:t>Oefenen: </a:t>
            </a:r>
            <a:r>
              <a:rPr lang="nl-NL" b="1" dirty="0" smtClean="0"/>
              <a:t>neem over </a:t>
            </a:r>
            <a:r>
              <a:rPr lang="nl-NL" dirty="0" smtClean="0"/>
              <a:t>en vul in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jdelijke aanduiding voor inhoud 4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312168"/>
                <a:ext cx="3888432" cy="4997152"/>
              </a:xfrm>
            </p:spPr>
            <p:txBody>
              <a:bodyPr>
                <a:noAutofit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28 : -4 = </a:t>
                </a:r>
                <a:endParaRPr lang="nl-NL" sz="2400" b="1" dirty="0">
                  <a:latin typeface="Courier New" pitchFamily="49" charset="0"/>
                  <a:cs typeface="Courier New" pitchFamily="49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-12 : -6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-72 : 8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-121 : -11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-4 : </a:t>
                </a:r>
                <a14:m>
                  <m:oMath xmlns="" xmlns:m="http://schemas.openxmlformats.org/officeDocument/2006/math">
                    <m:f>
                      <m:fPr>
                        <m:ctrlPr>
                          <a:rPr lang="nl-NL" sz="1800" b="1" i="1" dirty="0">
                            <a:latin typeface="Cambria Math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nl-NL" sz="1800" b="1" i="1" dirty="0">
                            <a:latin typeface="Cambria Math"/>
                            <a:cs typeface="Courier New" pitchFamily="49" charset="0"/>
                          </a:rPr>
                          <m:t>𝟏</m:t>
                        </m:r>
                      </m:num>
                      <m:den>
                        <m:r>
                          <a:rPr lang="nl-NL" sz="1800" b="1" i="1" dirty="0" smtClean="0">
                            <a:latin typeface="Cambria Math"/>
                            <a:cs typeface="Courier New" pitchFamily="49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…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 : -8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= 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12</a:t>
                </a:r>
                <a:endParaRPr lang="nl-NL" sz="2400" b="1" dirty="0">
                  <a:latin typeface="Courier New" pitchFamily="49" charset="0"/>
                  <a:cs typeface="Courier New" pitchFamily="49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… 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: -1</a:t>
                </a:r>
                <a:r>
                  <a:rPr lang="nl-NL" sz="2400" dirty="0">
                    <a:cs typeface="Courier New" pitchFamily="49" charset="0"/>
                  </a:rPr>
                  <a:t> </a:t>
                </a:r>
                <a14:m>
                  <m:oMath xmlns="" xmlns:m="http://schemas.openxmlformats.org/officeDocument/2006/math">
                    <m:f>
                      <m:fPr>
                        <m:ctrlPr>
                          <a:rPr lang="nl-NL" sz="1800" b="1" i="1" dirty="0">
                            <a:latin typeface="Cambria Math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nl-NL" sz="1800" b="1" i="1" dirty="0">
                            <a:latin typeface="Cambria Math"/>
                            <a:cs typeface="Courier New" pitchFamily="49" charset="0"/>
                          </a:rPr>
                          <m:t>𝟏</m:t>
                        </m:r>
                      </m:num>
                      <m:den>
                        <m:r>
                          <a:rPr lang="nl-NL" sz="1800" b="1" i="1" dirty="0">
                            <a:latin typeface="Cambria Math"/>
                            <a:cs typeface="Courier New" pitchFamily="49" charset="0"/>
                          </a:rPr>
                          <m:t>𝟐</m:t>
                        </m:r>
                      </m:den>
                    </m:f>
                    <m:r>
                      <a:rPr lang="nl-NL" sz="1800" i="1" dirty="0">
                        <a:latin typeface="Cambria Math"/>
                        <a:cs typeface="Courier New" pitchFamily="49" charset="0"/>
                      </a:rPr>
                      <m:t> </m:t>
                    </m:r>
                  </m:oMath>
                </a14:m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= -20</a:t>
                </a:r>
                <a:endParaRPr lang="nl-NL" sz="2400" b="1" dirty="0">
                  <a:latin typeface="Courier New" pitchFamily="49" charset="0"/>
                  <a:cs typeface="Courier New" pitchFamily="49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-8 : </a:t>
                </a:r>
                <a:r>
                  <a:rPr lang="nl-NL" sz="2400" b="1" dirty="0">
                    <a:latin typeface="Courier New" pitchFamily="49" charset="0"/>
                    <a:cs typeface="Courier New" pitchFamily="49" charset="0"/>
                  </a:rPr>
                  <a:t>…</a:t>
                </a:r>
                <a:r>
                  <a:rPr lang="nl-NL" sz="2400" b="1" dirty="0" smtClean="0">
                    <a:latin typeface="Courier New" pitchFamily="49" charset="0"/>
                    <a:cs typeface="Courier New" pitchFamily="49" charset="0"/>
                  </a:rPr>
                  <a:t> = -4</a:t>
                </a:r>
                <a:endParaRPr lang="nl-NL" sz="24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5" name="Tijdelijke aanduiding voor inhoud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312168"/>
                <a:ext cx="3888432" cy="4997152"/>
              </a:xfrm>
              <a:blipFill rotWithShape="1">
                <a:blip r:embed="rId2"/>
                <a:stretch>
                  <a:fillRect l="-2194" b="-378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jdelijke aanduiding voor inhoud 4"/>
          <p:cNvSpPr txBox="1">
            <a:spLocks/>
          </p:cNvSpPr>
          <p:nvPr/>
        </p:nvSpPr>
        <p:spPr>
          <a:xfrm>
            <a:off x="467544" y="1340768"/>
            <a:ext cx="5400600" cy="4997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nl-NL" sz="2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-7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-9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400" b="1" i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nl-NL" sz="2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-12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400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-96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30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400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2   </a:t>
            </a:r>
          </a:p>
        </p:txBody>
      </p:sp>
      <p:pic>
        <p:nvPicPr>
          <p:cNvPr id="3074" name="Picture 2" descr="http://www.bipps.org/wp-content/uploads/2012/04/No-Calculat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2738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5220072" y="5373216"/>
                <a:ext cx="3707904" cy="1200329"/>
              </a:xfrm>
              <a:prstGeom prst="rect">
                <a:avLst/>
              </a:prstGeom>
              <a:ln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</m:oMath>
                  </m:oMathPara>
                </a14:m>
                <a:endParaRPr lang="nl-NL" i="1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: </m:t>
                      </m:r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i="1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: 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i="1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: </m:t>
                      </m:r>
                      <m:r>
                        <a:rPr lang="nl-NL" i="1" dirty="0">
                          <a:solidFill>
                            <a:srgbClr val="0000FF"/>
                          </a:solidFill>
                          <a:latin typeface="Cambria Math"/>
                        </a:rPr>
                        <m:t>𝑛𝑒𝑔𝑎𝑡𝑖𝑒𝑓</m:t>
                      </m:r>
                      <m:r>
                        <a:rPr lang="nl-NL" i="1" dirty="0">
                          <a:solidFill>
                            <a:schemeClr val="tx2"/>
                          </a:solidFill>
                          <a:latin typeface="Cambria Math"/>
                        </a:rPr>
                        <m:t> = </m:t>
                      </m:r>
                      <m:r>
                        <a:rPr lang="nl-NL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𝑝𝑜𝑠𝑖𝑡𝑖𝑒𝑓</m:t>
                      </m:r>
                    </m:oMath>
                  </m:oMathPara>
                </a14:m>
                <a:endParaRPr lang="nl-NL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373216"/>
                <a:ext cx="3707904" cy="12003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prstDash val="sysDot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49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De heks koopt een emmer</a:t>
            </a:r>
            <a:endParaRPr lang="nl-NL" dirty="0"/>
          </a:p>
        </p:txBody>
      </p:sp>
      <p:pic>
        <p:nvPicPr>
          <p:cNvPr id="1030" name="Picture 6" descr="http://phoenix.gov/fire/buck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6418" y="3436835"/>
            <a:ext cx="2979283" cy="3158250"/>
          </a:xfrm>
          <a:prstGeom prst="rect">
            <a:avLst/>
          </a:prstGeom>
          <a:noFill/>
        </p:spPr>
      </p:pic>
      <p:sp>
        <p:nvSpPr>
          <p:cNvPr id="8" name="Ovale toelichting 7"/>
          <p:cNvSpPr/>
          <p:nvPr/>
        </p:nvSpPr>
        <p:spPr>
          <a:xfrm>
            <a:off x="2742454" y="1360168"/>
            <a:ext cx="4061794" cy="2071702"/>
          </a:xfrm>
          <a:prstGeom prst="wedgeEllipseCallout">
            <a:avLst>
              <a:gd name="adj1" fmla="val -59705"/>
              <a:gd name="adj2" fmla="val 57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Met mijn nieuwe emmer kan ik meerdere blokjes tegelijk 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erin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smtClean="0"/>
              <a:t>of </a:t>
            </a:r>
            <a:r>
              <a:rPr lang="nl-N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eruit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smtClean="0"/>
              <a:t>scheppen! </a:t>
            </a:r>
            <a:endParaRPr lang="nl-NL" sz="2000" dirty="0"/>
          </a:p>
        </p:txBody>
      </p:sp>
      <p:pic>
        <p:nvPicPr>
          <p:cNvPr id="6" name="Picture 4" descr="http://users.telenet.be/petra.van.der.haeghen1/images/heksenkete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24" y="2035734"/>
            <a:ext cx="3285147" cy="4353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Blokjes erin scheppen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17615"/>
            <a:ext cx="8229600" cy="4525963"/>
          </a:xfrm>
        </p:spPr>
        <p:txBody>
          <a:bodyPr>
            <a:normAutofit/>
          </a:bodyPr>
          <a:lstStyle/>
          <a:p>
            <a:r>
              <a:rPr lang="nl-NL" sz="2800" dirty="0" smtClean="0"/>
              <a:t>De temperatuur moet 24°C stijgen</a:t>
            </a:r>
          </a:p>
          <a:p>
            <a:pPr lvl="1"/>
            <a:r>
              <a:rPr lang="nl-NL" sz="2400" dirty="0" smtClean="0"/>
              <a:t>De heks doet steeds 8 warme blokjes in de emmer</a:t>
            </a:r>
          </a:p>
          <a:p>
            <a:pPr lvl="1"/>
            <a:r>
              <a:rPr lang="nl-NL" sz="2400" dirty="0" smtClean="0"/>
              <a:t>Hoeveel emmers gevuld met 8 warme blokjes moet ze in de ketel gooien om de temperatuur 24°C te laten stijgen? </a:t>
            </a:r>
          </a:p>
        </p:txBody>
      </p:sp>
      <p:sp>
        <p:nvSpPr>
          <p:cNvPr id="4" name="Stroomdiagram: Uitstel 3"/>
          <p:cNvSpPr/>
          <p:nvPr/>
        </p:nvSpPr>
        <p:spPr>
          <a:xfrm rot="5400000">
            <a:off x="5076453" y="4996249"/>
            <a:ext cx="2277242" cy="3286148"/>
          </a:xfrm>
          <a:prstGeom prst="flowChartDelay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" name="Picture 6" descr="http://phoenix.gov/fire/buck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71810"/>
            <a:ext cx="3286148" cy="3483549"/>
          </a:xfrm>
          <a:prstGeom prst="rect">
            <a:avLst/>
          </a:prstGeom>
          <a:noFill/>
        </p:spPr>
      </p:pic>
      <p:sp>
        <p:nvSpPr>
          <p:cNvPr id="18" name="Kubus 17"/>
          <p:cNvSpPr/>
          <p:nvPr/>
        </p:nvSpPr>
        <p:spPr>
          <a:xfrm>
            <a:off x="1285852" y="5539554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19" name="Kubus 18"/>
          <p:cNvSpPr/>
          <p:nvPr/>
        </p:nvSpPr>
        <p:spPr>
          <a:xfrm>
            <a:off x="1000100" y="5072074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20" name="Kubus 19"/>
          <p:cNvSpPr/>
          <p:nvPr/>
        </p:nvSpPr>
        <p:spPr>
          <a:xfrm>
            <a:off x="2714612" y="5000636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21" name="Kubus 20"/>
          <p:cNvSpPr/>
          <p:nvPr/>
        </p:nvSpPr>
        <p:spPr>
          <a:xfrm>
            <a:off x="2357422" y="5786454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22" name="Kubus 21"/>
          <p:cNvSpPr/>
          <p:nvPr/>
        </p:nvSpPr>
        <p:spPr>
          <a:xfrm>
            <a:off x="1571604" y="4929198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23" name="Kubus 22"/>
          <p:cNvSpPr/>
          <p:nvPr/>
        </p:nvSpPr>
        <p:spPr>
          <a:xfrm>
            <a:off x="2214546" y="5214950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24" name="Kubus 23"/>
          <p:cNvSpPr/>
          <p:nvPr/>
        </p:nvSpPr>
        <p:spPr>
          <a:xfrm>
            <a:off x="1747066" y="5572140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25" name="Kubus 24"/>
          <p:cNvSpPr/>
          <p:nvPr/>
        </p:nvSpPr>
        <p:spPr>
          <a:xfrm>
            <a:off x="2143108" y="4643446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26" name="Tekstvak 25"/>
          <p:cNvSpPr txBox="1"/>
          <p:nvPr/>
        </p:nvSpPr>
        <p:spPr>
          <a:xfrm>
            <a:off x="7414321" y="3099022"/>
            <a:ext cx="164307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nl-NL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3x</a:t>
            </a:r>
            <a:endParaRPr lang="nl-NL" sz="13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7271445" y="417059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3 × 8 = 24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9 -0.0081 0.00017 -0.01551 0.00104 -0.02384 C 0.00277 -0.04074 0.00295 -0.05533 0.01423 -0.06528 C 0.01823 -0.07292 0.02083 -0.08033 0.025 -0.0875 C 0.02708 -0.09954 0.02448 -0.08843 0.02847 -0.09861 C 0.03246 -0.10903 0.0309 -0.11806 0.04166 -0.12222 C 0.04913 -0.13611 0.06441 -0.14259 0.07604 -0.14931 C 0.08993 -0.15741 0.06788 -0.1463 0.09045 -0.15718 C 0.09288 -0.15834 0.09757 -0.16042 0.09757 -0.16042 C 0.10937 -0.17153 0.12517 -0.17709 0.13923 -0.18102 C 0.15086 -0.1919 0.17534 -0.18704 0.18437 -0.1875 C 0.22968 -0.18704 0.27482 -0.18681 0.32013 -0.18588 C 0.34878 -0.18519 0.37187 -0.15324 0.39878 -0.14607 C 0.40694 -0.13519 0.39618 -0.14838 0.41302 -0.13658 C 0.41927 -0.13218 0.42534 -0.12778 0.4309 -0.12222 C 0.43229 -0.1169 0.43437 -0.11273 0.4368 -0.1081 C 0.43993 -0.09584 0.44531 -0.08403 0.45225 -0.07477 C 0.45347 -0.06829 0.45434 -0.06181 0.4559 -0.05556 C 0.45763 0.00694 0.4559 0.06921 0.4559 0.13171 " pathEditMode="relative" ptsTypes="ffffffffffffffffff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9 -0.0081 0.00017 -0.01551 0.00104 -0.02384 C 0.00277 -0.04074 0.00295 -0.05533 0.01423 -0.06528 C 0.01823 -0.07292 0.02083 -0.08033 0.025 -0.0875 C 0.02708 -0.09954 0.02448 -0.08843 0.02847 -0.09861 C 0.03246 -0.10903 0.0309 -0.11806 0.04166 -0.12222 C 0.04913 -0.13611 0.06441 -0.14259 0.07604 -0.14931 C 0.08993 -0.15741 0.06788 -0.1463 0.09045 -0.15718 C 0.09288 -0.15834 0.09757 -0.16042 0.09757 -0.16042 C 0.10937 -0.17153 0.12517 -0.17709 0.13923 -0.18102 C 0.15086 -0.1919 0.17534 -0.18704 0.18437 -0.1875 C 0.22968 -0.18704 0.27482 -0.18681 0.32013 -0.18588 C 0.34878 -0.18519 0.37187 -0.15324 0.39878 -0.14607 C 0.40694 -0.13519 0.39618 -0.14838 0.41302 -0.13658 C 0.41927 -0.13218 0.42534 -0.12778 0.4309 -0.12222 C 0.43229 -0.1169 0.43437 -0.11273 0.4368 -0.1081 C 0.43993 -0.09584 0.44531 -0.08403 0.45225 -0.07477 C 0.45347 -0.06829 0.45434 -0.06181 0.4559 -0.05556 C 0.45763 0.00694 0.4559 0.06921 0.4559 0.13171 " pathEditMode="relative" ptsTypes="ffffffffffffffffffA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9 -0.0081 0.00017 -0.01551 0.00104 -0.02384 C 0.00277 -0.04074 0.00295 -0.05533 0.01423 -0.06528 C 0.01823 -0.07292 0.02083 -0.08033 0.025 -0.0875 C 0.02708 -0.09954 0.02448 -0.08843 0.02847 -0.09861 C 0.03246 -0.10903 0.0309 -0.11806 0.04166 -0.12222 C 0.04913 -0.13611 0.06441 -0.14259 0.07604 -0.14931 C 0.08993 -0.15741 0.06788 -0.1463 0.09045 -0.15718 C 0.09288 -0.15834 0.09757 -0.16042 0.09757 -0.16042 C 0.10937 -0.17153 0.12517 -0.17709 0.13923 -0.18102 C 0.15086 -0.1919 0.17534 -0.18704 0.18437 -0.1875 C 0.22968 -0.18704 0.27482 -0.18681 0.32013 -0.18588 C 0.34878 -0.18519 0.37187 -0.15324 0.39878 -0.14607 C 0.40694 -0.13519 0.39618 -0.14838 0.41302 -0.13658 C 0.41927 -0.13218 0.42534 -0.12778 0.4309 -0.12222 C 0.43229 -0.1169 0.43437 -0.11273 0.4368 -0.1081 C 0.43993 -0.09584 0.44531 -0.08403 0.45225 -0.07477 C 0.45347 -0.06829 0.45434 -0.06181 0.4559 -0.05556 C 0.45763 0.00694 0.4559 0.06921 0.4559 0.13171 " pathEditMode="relative" ptsTypes="ffffffffffffffffffA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9 -0.0081 0.00017 -0.01551 0.00104 -0.02384 C 0.00277 -0.04074 0.00295 -0.05533 0.01423 -0.06528 C 0.01823 -0.07292 0.02083 -0.08033 0.025 -0.0875 C 0.02708 -0.09954 0.02448 -0.08843 0.02847 -0.09861 C 0.03246 -0.10903 0.0309 -0.11806 0.04166 -0.12222 C 0.04913 -0.13611 0.06441 -0.14259 0.07604 -0.14931 C 0.08993 -0.15741 0.06788 -0.1463 0.09045 -0.15718 C 0.09288 -0.15834 0.09757 -0.16042 0.09757 -0.16042 C 0.10937 -0.17153 0.12517 -0.17709 0.13923 -0.18102 C 0.15086 -0.1919 0.17534 -0.18704 0.18437 -0.1875 C 0.22968 -0.18704 0.27482 -0.18681 0.32013 -0.18588 C 0.34878 -0.18519 0.37187 -0.15324 0.39878 -0.14607 C 0.40694 -0.13519 0.39618 -0.14838 0.41302 -0.13658 C 0.41927 -0.13218 0.42534 -0.12778 0.4309 -0.12222 C 0.43229 -0.1169 0.43437 -0.11273 0.4368 -0.1081 C 0.43993 -0.09584 0.44531 -0.08403 0.45225 -0.07477 C 0.45347 -0.06829 0.45434 -0.06181 0.4559 -0.05556 C 0.45763 0.00694 0.4559 0.06921 0.4559 0.13171 " pathEditMode="relative" ptsTypes="ffffffffffffffffffA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9 -0.0081 0.00017 -0.01551 0.00104 -0.02384 C 0.00277 -0.04074 0.00295 -0.05533 0.01423 -0.06528 C 0.01823 -0.07292 0.02083 -0.08033 0.025 -0.0875 C 0.02708 -0.09954 0.02448 -0.08843 0.02847 -0.09861 C 0.03246 -0.10903 0.0309 -0.11806 0.04166 -0.12222 C 0.04913 -0.13611 0.06441 -0.14259 0.07604 -0.14931 C 0.08993 -0.15741 0.06788 -0.1463 0.09045 -0.15718 C 0.09288 -0.15834 0.09757 -0.16042 0.09757 -0.16042 C 0.10937 -0.17153 0.12517 -0.17709 0.13923 -0.18102 C 0.15086 -0.1919 0.17534 -0.18704 0.18437 -0.1875 C 0.22968 -0.18704 0.27482 -0.18681 0.32013 -0.18588 C 0.34878 -0.18519 0.37187 -0.15324 0.39878 -0.14607 C 0.40694 -0.13519 0.39618 -0.14838 0.41302 -0.13658 C 0.41927 -0.13218 0.42534 -0.12778 0.4309 -0.12222 C 0.43229 -0.1169 0.43437 -0.11273 0.4368 -0.1081 C 0.43993 -0.09584 0.44531 -0.08403 0.45225 -0.07477 C 0.45347 -0.06829 0.45434 -0.06181 0.4559 -0.05556 C 0.45763 0.00694 0.4559 0.06921 0.4559 0.13171 " pathEditMode="relative" ptsTypes="ffffffffffffffffff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9 -0.0081 0.00017 -0.01551 0.00104 -0.02384 C 0.00277 -0.04074 0.00295 -0.05533 0.01423 -0.06528 C 0.01823 -0.07292 0.02083 -0.08033 0.025 -0.0875 C 0.02708 -0.09954 0.02448 -0.08843 0.02847 -0.09861 C 0.03246 -0.10903 0.0309 -0.11806 0.04166 -0.12222 C 0.04913 -0.13611 0.06441 -0.14259 0.07604 -0.14931 C 0.08993 -0.15741 0.06788 -0.1463 0.09045 -0.15718 C 0.09288 -0.15834 0.09757 -0.16042 0.09757 -0.16042 C 0.10937 -0.17153 0.12517 -0.17709 0.13923 -0.18102 C 0.15086 -0.1919 0.17534 -0.18704 0.18437 -0.1875 C 0.22968 -0.18704 0.27482 -0.18681 0.32013 -0.18588 C 0.34878 -0.18519 0.37187 -0.15324 0.39878 -0.14607 C 0.40694 -0.13519 0.39618 -0.14838 0.41302 -0.13658 C 0.41927 -0.13218 0.42534 -0.12778 0.4309 -0.12222 C 0.43229 -0.1169 0.43437 -0.11273 0.4368 -0.1081 C 0.43993 -0.09584 0.44531 -0.08403 0.45225 -0.07477 C 0.45347 -0.06829 0.45434 -0.06181 0.4559 -0.05556 C 0.45763 0.00694 0.4559 0.06921 0.4559 0.13171 " pathEditMode="relative" ptsTypes="ffffffffffffffffff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9 -0.0081 0.00017 -0.01551 0.00104 -0.02384 C 0.00277 -0.04074 0.00295 -0.05533 0.01423 -0.06528 C 0.01823 -0.07292 0.02083 -0.08033 0.025 -0.0875 C 0.02708 -0.09954 0.02448 -0.08843 0.02847 -0.09861 C 0.03246 -0.10903 0.0309 -0.11806 0.04166 -0.12222 C 0.04913 -0.13611 0.06441 -0.14259 0.07604 -0.14931 C 0.08993 -0.15741 0.06788 -0.1463 0.09045 -0.15718 C 0.09288 -0.15834 0.09757 -0.16042 0.09757 -0.16042 C 0.10937 -0.17153 0.12517 -0.17709 0.13923 -0.18102 C 0.15086 -0.1919 0.17534 -0.18704 0.18437 -0.1875 C 0.22968 -0.18704 0.27482 -0.18681 0.32013 -0.18588 C 0.34878 -0.18519 0.37187 -0.15324 0.39878 -0.14607 C 0.40694 -0.13519 0.39618 -0.14838 0.41302 -0.13658 C 0.41927 -0.13218 0.42534 -0.12778 0.4309 -0.12222 C 0.43229 -0.1169 0.43437 -0.11273 0.4368 -0.1081 C 0.43993 -0.09584 0.44531 -0.08403 0.45225 -0.07477 C 0.45347 -0.06829 0.45434 -0.06181 0.4559 -0.05556 C 0.45763 0.00694 0.4559 0.06921 0.4559 0.13171 " pathEditMode="relative" ptsTypes="ffffffffffffffffffA">
                                      <p:cBhvr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9 -0.0081 0.00017 -0.01551 0.00104 -0.02384 C 0.00277 -0.04074 0.00295 -0.05533 0.01423 -0.06528 C 0.01823 -0.07292 0.02083 -0.08033 0.025 -0.0875 C 0.02708 -0.09954 0.02448 -0.08843 0.02847 -0.09861 C 0.03246 -0.10903 0.0309 -0.11806 0.04166 -0.12222 C 0.04913 -0.13611 0.06441 -0.14259 0.07604 -0.14931 C 0.08993 -0.15741 0.06788 -0.1463 0.09045 -0.15718 C 0.09288 -0.15834 0.09757 -0.16042 0.09757 -0.16042 C 0.10937 -0.17153 0.12517 -0.17709 0.13923 -0.18102 C 0.15086 -0.1919 0.17534 -0.18704 0.18437 -0.1875 C 0.22968 -0.18704 0.27482 -0.18681 0.32013 -0.18588 C 0.34878 -0.18519 0.37187 -0.15324 0.39878 -0.14607 C 0.40694 -0.13519 0.39618 -0.14838 0.41302 -0.13658 C 0.41927 -0.13218 0.42534 -0.12778 0.4309 -0.12222 C 0.43229 -0.1169 0.43437 -0.11273 0.4368 -0.1081 C 0.43993 -0.09584 0.44531 -0.08403 0.45225 -0.07477 C 0.45347 -0.06829 0.45434 -0.06181 0.4559 -0.05556 C 0.45763 0.00694 0.4559 0.06921 0.4559 0.13171 " pathEditMode="relative" ptsTypes="ffffffffffffffffffA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8942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dirty="0" smtClean="0"/>
              <a:t>3 × 8 = 24</a:t>
            </a:r>
            <a:endParaRPr lang="nl-NL" sz="6600" dirty="0"/>
          </a:p>
        </p:txBody>
      </p:sp>
      <p:sp>
        <p:nvSpPr>
          <p:cNvPr id="4" name="Ovaal 3"/>
          <p:cNvSpPr/>
          <p:nvPr/>
        </p:nvSpPr>
        <p:spPr>
          <a:xfrm>
            <a:off x="2750335" y="3014629"/>
            <a:ext cx="1214446" cy="1071570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>
            <a:stCxn id="4" idx="3"/>
          </p:cNvCxnSpPr>
          <p:nvPr/>
        </p:nvCxnSpPr>
        <p:spPr>
          <a:xfrm rot="5400000">
            <a:off x="2189295" y="3847373"/>
            <a:ext cx="656994" cy="820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rot="10800000">
            <a:off x="1714482" y="2786060"/>
            <a:ext cx="1071568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357158" y="192880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Positief getal, dus erbij scheppen! 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785786" y="4572008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3 keer de emmer gebruiken om blokjes </a:t>
            </a:r>
            <a:r>
              <a:rPr lang="nl-NL" b="1" dirty="0" smtClean="0">
                <a:solidFill>
                  <a:srgbClr val="C00000"/>
                </a:solidFill>
              </a:rPr>
              <a:t>erbij </a:t>
            </a:r>
            <a:r>
              <a:rPr lang="nl-NL" dirty="0" smtClean="0"/>
              <a:t>te scheppen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4000496" y="3071810"/>
            <a:ext cx="642942" cy="919170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Rechte verbindingslijn met pijl 13"/>
          <p:cNvCxnSpPr>
            <a:stCxn id="13" idx="4"/>
          </p:cNvCxnSpPr>
          <p:nvPr/>
        </p:nvCxnSpPr>
        <p:spPr>
          <a:xfrm rot="16200000" flipH="1">
            <a:off x="4120750" y="4192197"/>
            <a:ext cx="652469" cy="250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3500430" y="471488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Steeds 8 warme blokjes per schep. </a:t>
            </a:r>
            <a:endParaRPr lang="nl-NL" dirty="0"/>
          </a:p>
        </p:txBody>
      </p:sp>
      <p:sp>
        <p:nvSpPr>
          <p:cNvPr id="17" name="Wolkvormige toelichting 16"/>
          <p:cNvSpPr/>
          <p:nvPr/>
        </p:nvSpPr>
        <p:spPr>
          <a:xfrm>
            <a:off x="6072198" y="3571876"/>
            <a:ext cx="3071834" cy="1714512"/>
          </a:xfrm>
          <a:prstGeom prst="cloudCallout">
            <a:avLst>
              <a:gd name="adj1" fmla="val -29337"/>
              <a:gd name="adj2" fmla="val 75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Ik doe er warme blokjes bij, dus de temp gaat </a:t>
            </a:r>
            <a:r>
              <a:rPr lang="nl-NL" b="1" dirty="0" smtClean="0"/>
              <a:t>omhoog! 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2" name="Titel 1"/>
          <p:cNvSpPr txBox="1">
            <a:spLocks/>
          </p:cNvSpPr>
          <p:nvPr/>
        </p:nvSpPr>
        <p:spPr>
          <a:xfrm>
            <a:off x="485804" y="243556"/>
            <a:ext cx="8229600" cy="10252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   ×  +  =  +</a:t>
            </a:r>
            <a:endParaRPr kumimoji="0" lang="nl-NL" sz="6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Rechte verbindingslijn met pijl 22"/>
          <p:cNvCxnSpPr/>
          <p:nvPr/>
        </p:nvCxnSpPr>
        <p:spPr>
          <a:xfrm rot="16200000" flipV="1">
            <a:off x="2064555" y="1993125"/>
            <a:ext cx="2143140" cy="1571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rot="5400000" flipH="1" flipV="1">
            <a:off x="3343324" y="2000240"/>
            <a:ext cx="221457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rot="5400000" flipH="1" flipV="1">
            <a:off x="2671778" y="2043074"/>
            <a:ext cx="2286016" cy="2000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 rot="5400000" flipH="1" flipV="1">
            <a:off x="4851431" y="1864479"/>
            <a:ext cx="2070908" cy="4866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http://users.telenet.be/petra.van.der.haeghen1/images/heksenkete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5970" y="5630570"/>
            <a:ext cx="878473" cy="1164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3" grpId="0" animBg="1"/>
      <p:bldP spid="16" grpId="0"/>
      <p:bldP spid="17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Blokjes eruit scheppen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4525963"/>
          </a:xfrm>
        </p:spPr>
        <p:txBody>
          <a:bodyPr/>
          <a:lstStyle/>
          <a:p>
            <a:r>
              <a:rPr lang="nl-NL" sz="2800" dirty="0" smtClean="0"/>
              <a:t>Ze kan ook blokjes </a:t>
            </a:r>
            <a:r>
              <a:rPr lang="nl-NL" sz="2800" b="1" dirty="0" smtClean="0"/>
              <a:t>uit</a:t>
            </a:r>
            <a:r>
              <a:rPr lang="nl-NL" sz="2800" dirty="0" smtClean="0"/>
              <a:t> de ketel scheppen. </a:t>
            </a:r>
          </a:p>
          <a:p>
            <a:r>
              <a:rPr lang="nl-NL" sz="2800" dirty="0" smtClean="0"/>
              <a:t>De heks schept 3 × 5 koude blokjes uit de ketel:</a:t>
            </a:r>
          </a:p>
          <a:p>
            <a:r>
              <a:rPr lang="nl-NL" sz="2800" dirty="0" smtClean="0"/>
              <a:t>Wat gebeurt er dan met de temperatuur?</a:t>
            </a:r>
          </a:p>
          <a:p>
            <a:endParaRPr lang="nl-NL" dirty="0"/>
          </a:p>
        </p:txBody>
      </p:sp>
      <p:sp>
        <p:nvSpPr>
          <p:cNvPr id="4" name="Stroomdiagram: Uitstel 3"/>
          <p:cNvSpPr/>
          <p:nvPr/>
        </p:nvSpPr>
        <p:spPr>
          <a:xfrm rot="5400000">
            <a:off x="5076453" y="4996249"/>
            <a:ext cx="2277242" cy="3286148"/>
          </a:xfrm>
          <a:prstGeom prst="flowChartDelay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6" descr="http://phoenix.gov/fire/buck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71810"/>
            <a:ext cx="3286148" cy="3483549"/>
          </a:xfrm>
          <a:prstGeom prst="rect">
            <a:avLst/>
          </a:prstGeom>
          <a:noFill/>
        </p:spPr>
      </p:pic>
      <p:sp>
        <p:nvSpPr>
          <p:cNvPr id="6" name="Kubus 5"/>
          <p:cNvSpPr/>
          <p:nvPr/>
        </p:nvSpPr>
        <p:spPr>
          <a:xfrm>
            <a:off x="7000892" y="6858000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7" name="Kubus 6"/>
          <p:cNvSpPr/>
          <p:nvPr/>
        </p:nvSpPr>
        <p:spPr>
          <a:xfrm>
            <a:off x="6429388" y="7000900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8" name="Kubus 7"/>
          <p:cNvSpPr/>
          <p:nvPr/>
        </p:nvSpPr>
        <p:spPr>
          <a:xfrm>
            <a:off x="5357818" y="6858000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9" name="Kubus 8"/>
          <p:cNvSpPr/>
          <p:nvPr/>
        </p:nvSpPr>
        <p:spPr>
          <a:xfrm>
            <a:off x="5786446" y="7215214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10" name="Kubus 9"/>
          <p:cNvSpPr/>
          <p:nvPr/>
        </p:nvSpPr>
        <p:spPr>
          <a:xfrm>
            <a:off x="6429388" y="7500966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11" name="Tekstvak 10"/>
          <p:cNvSpPr txBox="1"/>
          <p:nvPr/>
        </p:nvSpPr>
        <p:spPr>
          <a:xfrm>
            <a:off x="4214810" y="3903653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 smtClean="0"/>
              <a:t>De som die hierbij hoort is:</a:t>
            </a:r>
          </a:p>
          <a:p>
            <a:pPr algn="r"/>
            <a:r>
              <a:rPr lang="nl-NL" sz="2800" dirty="0" smtClean="0"/>
              <a:t>-3 × - 5 = 15</a:t>
            </a:r>
            <a:endParaRPr lang="nl-NL" sz="2800" dirty="0"/>
          </a:p>
        </p:txBody>
      </p:sp>
      <p:sp>
        <p:nvSpPr>
          <p:cNvPr id="12" name="Tekstvak 11"/>
          <p:cNvSpPr txBox="1"/>
          <p:nvPr/>
        </p:nvSpPr>
        <p:spPr>
          <a:xfrm>
            <a:off x="5750348" y="3235623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nl-NL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15 omhoog</a:t>
            </a:r>
            <a:endParaRPr lang="nl-NL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89 -0.03194 -0.00694 -0.01759 -0.01059 -0.04282 C -0.01128 -0.10116 -0.00764 -0.18611 -0.01545 -0.24768 C -0.01597 -0.25926 -0.01771 -0.27083 -0.01788 -0.28264 C -0.01857 -0.3162 -0.00173 -0.42454 -0.03455 -0.46829 C -0.03923 -0.48102 -0.04635 -0.49028 -0.05225 -0.50162 C -0.06024 -0.51667 -0.06979 -0.5331 -0.0809 -0.54444 C -0.08646 -0.55023 -0.09218 -0.55903 -0.09878 -0.56204 C -0.10816 -0.57454 -0.10382 -0.57037 -0.11059 -0.57616 C -0.11771 -0.59051 -0.13333 -0.59792 -0.14392 -0.60648 C -0.15555 -0.61574 -0.1658 -0.62662 -0.17847 -0.63333 C -0.18073 -0.63449 -0.19705 -0.63935 -0.19878 -0.63981 C -0.21753 -0.65231 -0.20937 -0.64977 -0.22257 -0.65231 C -0.2401 -0.66597 -0.26198 -0.67708 -0.28212 -0.68102 C -0.29392 -0.69352 -0.3085 -0.68611 -0.32257 -0.68426 C -0.33055 -0.68079 -0.33871 -0.67917 -0.34635 -0.67454 C -0.35347 -0.67014 -0.3592 -0.66366 -0.36666 -0.66042 C -0.36927 -0.65787 -0.37239 -0.65648 -0.375 -0.65393 C -0.37639 -0.65278 -0.37708 -0.65046 -0.37847 -0.64931 C -0.38177 -0.64676 -0.38576 -0.6463 -0.38923 -0.64444 C -0.39305 -0.63796 -0.39583 -0.63727 -0.4 -0.63171 C -0.40208 -0.62361 -0.40902 -0.61181 -0.41423 -0.60648 C -0.41718 -0.59444 -0.42135 -0.5831 -0.425 -0.57153 C -0.42708 -0.55833 -0.43003 -0.54792 -0.43559 -0.53657 C -0.43784 -0.52477 -0.44218 -0.51435 -0.44514 -0.50324 C -0.44878 -0.47454 -0.4467 -0.44491 -0.45 -0.41597 C -0.45087 -0.40787 -0.4559 -0.39699 -0.4559 -0.38889 C -0.4559 -0.3794 -0.4559 -0.36991 -0.4559 -0.36042 " pathEditMode="relative" ptsTypes="fffffffffffffffffffffffffff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89 -0.03194 -0.00694 -0.01759 -0.01059 -0.04282 C -0.01128 -0.10116 -0.00764 -0.18611 -0.01545 -0.24768 C -0.01597 -0.25926 -0.01771 -0.27083 -0.01788 -0.28264 C -0.01857 -0.3162 -0.00173 -0.42454 -0.03455 -0.46829 C -0.03923 -0.48102 -0.04635 -0.49028 -0.05225 -0.50162 C -0.06024 -0.51667 -0.06979 -0.5331 -0.0809 -0.54444 C -0.08646 -0.55023 -0.09218 -0.55903 -0.09878 -0.56204 C -0.10816 -0.57454 -0.10382 -0.57037 -0.11059 -0.57616 C -0.11771 -0.59051 -0.13333 -0.59792 -0.14392 -0.60648 C -0.15555 -0.61574 -0.1658 -0.62662 -0.17847 -0.63333 C -0.18073 -0.63449 -0.19705 -0.63935 -0.19878 -0.63981 C -0.21753 -0.65231 -0.20937 -0.64977 -0.22257 -0.65231 C -0.2401 -0.66597 -0.26198 -0.67708 -0.28212 -0.68102 C -0.29392 -0.69352 -0.3085 -0.68611 -0.32257 -0.68426 C -0.33055 -0.68079 -0.33871 -0.67917 -0.34635 -0.67454 C -0.35347 -0.67014 -0.3592 -0.66366 -0.36666 -0.66042 C -0.36927 -0.65787 -0.37239 -0.65648 -0.375 -0.65393 C -0.37639 -0.65278 -0.37708 -0.65046 -0.37847 -0.64931 C -0.38177 -0.64676 -0.38576 -0.6463 -0.38923 -0.64444 C -0.39305 -0.63796 -0.39583 -0.63727 -0.4 -0.63171 C -0.40208 -0.62361 -0.40902 -0.61181 -0.41423 -0.60648 C -0.41718 -0.59444 -0.42135 -0.5831 -0.425 -0.57153 C -0.42708 -0.55833 -0.43003 -0.54792 -0.43559 -0.53657 C -0.43784 -0.52477 -0.44218 -0.51435 -0.44514 -0.50324 C -0.44878 -0.47454 -0.4467 -0.44491 -0.45 -0.41597 C -0.45087 -0.40787 -0.4559 -0.39699 -0.4559 -0.38889 C -0.4559 -0.3794 -0.4559 -0.36991 -0.4559 -0.36042 " pathEditMode="relative" ptsTypes="fffffffffffffffffffffffffff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89 -0.03194 -0.00694 -0.01759 -0.01059 -0.04282 C -0.01128 -0.10116 -0.00764 -0.18611 -0.01545 -0.24768 C -0.01597 -0.25926 -0.01771 -0.27083 -0.01788 -0.28264 C -0.01857 -0.3162 -0.00173 -0.42454 -0.03455 -0.46829 C -0.03923 -0.48102 -0.04635 -0.49028 -0.05225 -0.50162 C -0.06024 -0.51667 -0.06979 -0.5331 -0.0809 -0.54444 C -0.08646 -0.55023 -0.09218 -0.55903 -0.09878 -0.56204 C -0.10816 -0.57454 -0.10382 -0.57037 -0.11059 -0.57616 C -0.11771 -0.59051 -0.13333 -0.59792 -0.14392 -0.60648 C -0.15555 -0.61574 -0.1658 -0.62662 -0.17847 -0.63333 C -0.18073 -0.63449 -0.19705 -0.63935 -0.19878 -0.63981 C -0.21753 -0.65231 -0.20937 -0.64977 -0.22257 -0.65231 C -0.2401 -0.66597 -0.26198 -0.67708 -0.28212 -0.68102 C -0.29392 -0.69352 -0.3085 -0.68611 -0.32257 -0.68426 C -0.33055 -0.68079 -0.33871 -0.67917 -0.34635 -0.67454 C -0.35347 -0.67014 -0.3592 -0.66366 -0.36666 -0.66042 C -0.36927 -0.65787 -0.37239 -0.65648 -0.375 -0.65393 C -0.37639 -0.65278 -0.37708 -0.65046 -0.37847 -0.64931 C -0.38177 -0.64676 -0.38576 -0.6463 -0.38923 -0.64444 C -0.39305 -0.63796 -0.39583 -0.63727 -0.4 -0.63171 C -0.40208 -0.62361 -0.40902 -0.61181 -0.41423 -0.60648 C -0.41718 -0.59444 -0.42135 -0.5831 -0.425 -0.57153 C -0.42708 -0.55833 -0.43003 -0.54792 -0.43559 -0.53657 C -0.43784 -0.52477 -0.44218 -0.51435 -0.44514 -0.50324 C -0.44878 -0.47454 -0.4467 -0.44491 -0.45 -0.41597 C -0.45087 -0.40787 -0.4559 -0.39699 -0.4559 -0.38889 C -0.4559 -0.3794 -0.4559 -0.36991 -0.4559 -0.36042 " pathEditMode="relative" ptsTypes="fffffffffffffffffffffffffff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89 -0.03194 -0.00694 -0.01759 -0.01059 -0.04282 C -0.01128 -0.10116 -0.00764 -0.18611 -0.01545 -0.24768 C -0.01597 -0.25926 -0.01771 -0.27083 -0.01788 -0.28264 C -0.01857 -0.3162 -0.00173 -0.42454 -0.03455 -0.46829 C -0.03923 -0.48102 -0.04635 -0.49028 -0.05225 -0.50162 C -0.06024 -0.51667 -0.06979 -0.5331 -0.0809 -0.54444 C -0.08646 -0.55023 -0.09218 -0.55903 -0.09878 -0.56204 C -0.10816 -0.57454 -0.10382 -0.57037 -0.11059 -0.57616 C -0.11771 -0.59051 -0.13333 -0.59792 -0.14392 -0.60648 C -0.15555 -0.61574 -0.1658 -0.62662 -0.17847 -0.63333 C -0.18073 -0.63449 -0.19705 -0.63935 -0.19878 -0.63981 C -0.21753 -0.65231 -0.20937 -0.64977 -0.22257 -0.65231 C -0.2401 -0.66597 -0.26198 -0.67708 -0.28212 -0.68102 C -0.29392 -0.69352 -0.3085 -0.68611 -0.32257 -0.68426 C -0.33055 -0.68079 -0.33871 -0.67917 -0.34635 -0.67454 C -0.35347 -0.67014 -0.3592 -0.66366 -0.36666 -0.66042 C -0.36927 -0.65787 -0.37239 -0.65648 -0.375 -0.65393 C -0.37639 -0.65278 -0.37708 -0.65046 -0.37847 -0.64931 C -0.38177 -0.64676 -0.38576 -0.6463 -0.38923 -0.64444 C -0.39305 -0.63796 -0.39583 -0.63727 -0.4 -0.63171 C -0.40208 -0.62361 -0.40902 -0.61181 -0.41423 -0.60648 C -0.41718 -0.59444 -0.42135 -0.5831 -0.425 -0.57153 C -0.42708 -0.55833 -0.43003 -0.54792 -0.43559 -0.53657 C -0.43784 -0.52477 -0.44218 -0.51435 -0.44514 -0.50324 C -0.44878 -0.47454 -0.4467 -0.44491 -0.45 -0.41597 C -0.45087 -0.40787 -0.4559 -0.39699 -0.4559 -0.38889 C -0.4559 -0.3794 -0.4559 -0.36991 -0.4559 -0.36042 " pathEditMode="relative" ptsTypes="fffffffffffffffffffffffffff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89 -0.03194 -0.00694 -0.01759 -0.01059 -0.04282 C -0.01128 -0.10116 -0.00764 -0.18611 -0.01545 -0.24768 C -0.01597 -0.25926 -0.01771 -0.27083 -0.01788 -0.28264 C -0.01857 -0.3162 -0.00173 -0.42454 -0.03455 -0.46829 C -0.03923 -0.48102 -0.04635 -0.49028 -0.05225 -0.50162 C -0.06024 -0.51667 -0.06979 -0.5331 -0.0809 -0.54444 C -0.08646 -0.55023 -0.09218 -0.55903 -0.09878 -0.56204 C -0.10816 -0.57454 -0.10382 -0.57037 -0.11059 -0.57616 C -0.11771 -0.59051 -0.13333 -0.59792 -0.14392 -0.60648 C -0.15555 -0.61574 -0.1658 -0.62662 -0.17847 -0.63333 C -0.18073 -0.63449 -0.19705 -0.63935 -0.19878 -0.63981 C -0.21753 -0.65231 -0.20937 -0.64977 -0.22257 -0.65231 C -0.2401 -0.66597 -0.26198 -0.67708 -0.28212 -0.68102 C -0.29392 -0.69352 -0.3085 -0.68611 -0.32257 -0.68426 C -0.33055 -0.68079 -0.33871 -0.67917 -0.34635 -0.67454 C -0.35347 -0.67014 -0.3592 -0.66366 -0.36666 -0.66042 C -0.36927 -0.65787 -0.37239 -0.65648 -0.375 -0.65393 C -0.37639 -0.65278 -0.37708 -0.65046 -0.37847 -0.64931 C -0.38177 -0.64676 -0.38576 -0.6463 -0.38923 -0.64444 C -0.39305 -0.63796 -0.39583 -0.63727 -0.4 -0.63171 C -0.40208 -0.62361 -0.40902 -0.61181 -0.41423 -0.60648 C -0.41718 -0.59444 -0.42135 -0.5831 -0.425 -0.57153 C -0.42708 -0.55833 -0.43003 -0.54792 -0.43559 -0.53657 C -0.43784 -0.52477 -0.44218 -0.51435 -0.44514 -0.50324 C -0.44878 -0.47454 -0.4467 -0.44491 -0.45 -0.41597 C -0.45087 -0.40787 -0.4559 -0.39699 -0.4559 -0.38889 C -0.4559 -0.3794 -0.4559 -0.36991 -0.4559 -0.36042 " pathEditMode="relative" ptsTypes="fffffffffffffffffffffffffff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8942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dirty="0" smtClean="0"/>
              <a:t>- 3 × -5 = 15</a:t>
            </a:r>
            <a:endParaRPr lang="nl-NL" sz="6600" dirty="0"/>
          </a:p>
        </p:txBody>
      </p:sp>
      <p:sp>
        <p:nvSpPr>
          <p:cNvPr id="4" name="Ovaal 3"/>
          <p:cNvSpPr/>
          <p:nvPr/>
        </p:nvSpPr>
        <p:spPr>
          <a:xfrm>
            <a:off x="2428860" y="3005134"/>
            <a:ext cx="1714512" cy="1071570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>
            <a:stCxn id="4" idx="3"/>
          </p:cNvCxnSpPr>
          <p:nvPr/>
        </p:nvCxnSpPr>
        <p:spPr>
          <a:xfrm rot="5400000">
            <a:off x="1904435" y="3801260"/>
            <a:ext cx="656995" cy="894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2428860" y="3286124"/>
            <a:ext cx="571504" cy="571504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met pijl 8"/>
          <p:cNvCxnSpPr>
            <a:stCxn id="7" idx="1"/>
          </p:cNvCxnSpPr>
          <p:nvPr/>
        </p:nvCxnSpPr>
        <p:spPr>
          <a:xfrm rot="16200000" flipV="1">
            <a:off x="1821638" y="2678901"/>
            <a:ext cx="583761" cy="798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357158" y="1928802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Deze ‘min’ staat voor </a:t>
            </a:r>
            <a:r>
              <a:rPr lang="nl-NL" b="1" dirty="0" smtClean="0">
                <a:solidFill>
                  <a:srgbClr val="C00000"/>
                </a:solidFill>
              </a:rPr>
              <a:t>ERUIT</a:t>
            </a:r>
            <a:r>
              <a:rPr lang="nl-NL" dirty="0" smtClean="0"/>
              <a:t> scheppen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785786" y="4572008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3 keer de emmer gebruiken om blokjes </a:t>
            </a:r>
            <a:r>
              <a:rPr lang="nl-NL" b="1" dirty="0" smtClean="0">
                <a:solidFill>
                  <a:srgbClr val="C00000"/>
                </a:solidFill>
              </a:rPr>
              <a:t>eruit</a:t>
            </a:r>
            <a:r>
              <a:rPr lang="nl-NL" dirty="0" smtClean="0"/>
              <a:t> te halen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4143372" y="3081334"/>
            <a:ext cx="928694" cy="919170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Rechte verbindingslijn met pijl 13"/>
          <p:cNvCxnSpPr/>
          <p:nvPr/>
        </p:nvCxnSpPr>
        <p:spPr>
          <a:xfrm rot="5400000">
            <a:off x="4268914" y="4303591"/>
            <a:ext cx="642944" cy="36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3500430" y="471488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Steeds 5 koude blokjes per schep. </a:t>
            </a:r>
            <a:endParaRPr lang="nl-NL" dirty="0"/>
          </a:p>
        </p:txBody>
      </p:sp>
      <p:sp>
        <p:nvSpPr>
          <p:cNvPr id="17" name="Wolkvormige toelichting 16"/>
          <p:cNvSpPr/>
          <p:nvPr/>
        </p:nvSpPr>
        <p:spPr>
          <a:xfrm>
            <a:off x="6072198" y="3571876"/>
            <a:ext cx="3071834" cy="1714512"/>
          </a:xfrm>
          <a:prstGeom prst="cloudCallout">
            <a:avLst>
              <a:gd name="adj1" fmla="val -29337"/>
              <a:gd name="adj2" fmla="val 75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Ik haal koude blokjes eruit, dus de temp gaat </a:t>
            </a:r>
            <a:r>
              <a:rPr lang="nl-NL" b="1" dirty="0" smtClean="0"/>
              <a:t>omhoog! 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428596" y="341784"/>
            <a:ext cx="8229600" cy="10163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  ×  -  =  +</a:t>
            </a:r>
            <a:endParaRPr kumimoji="0" lang="nl-NL" sz="6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1" name="Rechte verbindingslijn met pijl 20"/>
          <p:cNvCxnSpPr/>
          <p:nvPr/>
        </p:nvCxnSpPr>
        <p:spPr>
          <a:xfrm rot="5400000" flipH="1" flipV="1">
            <a:off x="1785918" y="2214554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rot="5400000" flipH="1" flipV="1">
            <a:off x="3464711" y="2250273"/>
            <a:ext cx="200026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rot="5400000" flipH="1" flipV="1">
            <a:off x="2786050" y="2285992"/>
            <a:ext cx="207170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 rot="5400000" flipH="1" flipV="1">
            <a:off x="5179223" y="2250273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http://users.telenet.be/petra.van.der.haeghen1/images/heksenkete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5970" y="5630570"/>
            <a:ext cx="878473" cy="1164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/>
      <p:bldP spid="11" grpId="0"/>
      <p:bldP spid="13" grpId="0" animBg="1"/>
      <p:bldP spid="16" grpId="0"/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Nog meer scheppen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nl-NL" sz="2800" dirty="0" smtClean="0"/>
              <a:t>Op een dag schept ze 4 × 6 koude blokjes erbij.</a:t>
            </a:r>
          </a:p>
          <a:p>
            <a:r>
              <a:rPr lang="nl-NL" sz="2800" dirty="0" smtClean="0"/>
              <a:t>Wat gebeurt er dan met de temperatuur? </a:t>
            </a:r>
            <a:endParaRPr lang="nl-NL" sz="2800" dirty="0"/>
          </a:p>
        </p:txBody>
      </p:sp>
      <p:sp>
        <p:nvSpPr>
          <p:cNvPr id="4" name="Stroomdiagram: Uitstel 3"/>
          <p:cNvSpPr/>
          <p:nvPr/>
        </p:nvSpPr>
        <p:spPr>
          <a:xfrm rot="5400000">
            <a:off x="5076453" y="4996249"/>
            <a:ext cx="2277242" cy="3286148"/>
          </a:xfrm>
          <a:prstGeom prst="flowChartDelay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6" descr="http://phoenix.gov/fire/buck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71810"/>
            <a:ext cx="3286148" cy="3483549"/>
          </a:xfrm>
          <a:prstGeom prst="rect">
            <a:avLst/>
          </a:prstGeom>
          <a:noFill/>
        </p:spPr>
      </p:pic>
      <p:sp>
        <p:nvSpPr>
          <p:cNvPr id="6" name="Kubus 5"/>
          <p:cNvSpPr/>
          <p:nvPr/>
        </p:nvSpPr>
        <p:spPr>
          <a:xfrm>
            <a:off x="2714612" y="5357826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7" name="Kubus 6"/>
          <p:cNvSpPr/>
          <p:nvPr/>
        </p:nvSpPr>
        <p:spPr>
          <a:xfrm>
            <a:off x="1857356" y="5000636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8" name="Kubus 7"/>
          <p:cNvSpPr/>
          <p:nvPr/>
        </p:nvSpPr>
        <p:spPr>
          <a:xfrm>
            <a:off x="1071538" y="5214950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9" name="Kubus 8"/>
          <p:cNvSpPr/>
          <p:nvPr/>
        </p:nvSpPr>
        <p:spPr>
          <a:xfrm>
            <a:off x="1500166" y="5572164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10" name="Kubus 9"/>
          <p:cNvSpPr/>
          <p:nvPr/>
        </p:nvSpPr>
        <p:spPr>
          <a:xfrm>
            <a:off x="2071670" y="5643578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11" name="Kubus 10"/>
          <p:cNvSpPr/>
          <p:nvPr/>
        </p:nvSpPr>
        <p:spPr>
          <a:xfrm>
            <a:off x="2500298" y="4857760"/>
            <a:ext cx="461214" cy="461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400" dirty="0" smtClean="0"/>
              <a:t>-</a:t>
            </a:r>
            <a:endParaRPr lang="nl-NL" sz="4400" dirty="0"/>
          </a:p>
        </p:txBody>
      </p:sp>
      <p:sp>
        <p:nvSpPr>
          <p:cNvPr id="12" name="Tekstvak 11"/>
          <p:cNvSpPr txBox="1"/>
          <p:nvPr/>
        </p:nvSpPr>
        <p:spPr>
          <a:xfrm>
            <a:off x="4214810" y="3546463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 smtClean="0"/>
              <a:t>De som die hierbij hoort is:</a:t>
            </a:r>
          </a:p>
          <a:p>
            <a:pPr algn="r"/>
            <a:r>
              <a:rPr lang="nl-NL" sz="2800" dirty="0" smtClean="0"/>
              <a:t>4 × - 6 = -24</a:t>
            </a:r>
            <a:endParaRPr lang="nl-NL" sz="2800" dirty="0"/>
          </a:p>
        </p:txBody>
      </p:sp>
      <p:sp>
        <p:nvSpPr>
          <p:cNvPr id="13" name="Tekstvak 12"/>
          <p:cNvSpPr txBox="1"/>
          <p:nvPr/>
        </p:nvSpPr>
        <p:spPr>
          <a:xfrm>
            <a:off x="5900634" y="2875583"/>
            <a:ext cx="31358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nl-NL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24 omlaag</a:t>
            </a:r>
            <a:endParaRPr lang="nl-NL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repeatCount="4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7 -0.05208 0.00052 -0.10092 -0.00712 -0.15092 C -0.00643 -0.18403 -0.01024 -0.20208 0.00121 -0.22708 C 0.0026 -0.23449 0.00312 -0.2375 0.00712 -0.24305 C 0.00903 -0.25023 0.01285 -0.25949 0.01666 -0.26528 C 0.0184 -0.26782 0.02083 -0.26898 0.02257 -0.27153 C 0.03055 -0.2831 0.03715 -0.29606 0.04757 -0.30486 C 0.06996 -0.32384 0.09271 -0.33426 0.1191 -0.33819 C 0.14601 -0.34676 0.16996 -0.34583 0.19878 -0.34768 C 0.26823 -0.34629 0.26111 -0.35324 0.29653 -0.34305 C 0.30469 -0.3375 0.31302 -0.33333 0.32153 -0.3287 C 0.32587 -0.32639 0.32916 -0.32199 0.33333 -0.31921 C 0.34323 -0.30602 0.35295 -0.2912 0.36545 -0.28264 C 0.36701 -0.28009 0.36857 -0.27708 0.37031 -0.27477 C 0.3717 -0.27291 0.37378 -0.27199 0.375 -0.26991 C 0.38333 -0.25694 0.38906 -0.23981 0.39757 -0.22708 C 0.39982 -0.22361 0.40278 -0.22129 0.40486 -0.21759 C 0.4092 -0.20995 0.4125 -0.20162 0.41666 -0.19375 C 0.4184 -0.19051 0.42153 -0.18426 0.42153 -0.18426 C 0.42465 -0.16736 0.42691 -0.16389 0.4309 -0.1493 C 0.43524 -0.13287 0.43576 -0.11481 0.44045 -0.09861 C 0.44861 -0.07014 0.45521 -0.04074 0.46076 -0.01111 C 0.46007 0.05949 0.46215 0.13519 0.45712 0.20625 C 0.45625 0.26482 0.45364 0.32246 0.45364 0.38079 " pathEditMode="relative" ptsTypes="fffffffffffffffffffffff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4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7 -0.05208 0.00052 -0.10092 -0.00712 -0.15092 C -0.00643 -0.18403 -0.01024 -0.20208 0.00121 -0.22708 C 0.0026 -0.23449 0.00312 -0.2375 0.00712 -0.24305 C 0.00903 -0.25023 0.01285 -0.25949 0.01666 -0.26528 C 0.0184 -0.26782 0.02083 -0.26898 0.02257 -0.27153 C 0.03055 -0.2831 0.03715 -0.29606 0.04757 -0.30486 C 0.06996 -0.32384 0.09271 -0.33426 0.1191 -0.33819 C 0.14601 -0.34676 0.16996 -0.34583 0.19878 -0.34768 C 0.26823 -0.34629 0.26111 -0.35324 0.29653 -0.34305 C 0.30469 -0.3375 0.31302 -0.33333 0.32153 -0.3287 C 0.32587 -0.32639 0.32916 -0.32199 0.33333 -0.31921 C 0.34323 -0.30602 0.35295 -0.2912 0.36545 -0.28264 C 0.36701 -0.28009 0.36857 -0.27708 0.37031 -0.27477 C 0.3717 -0.27291 0.37378 -0.27199 0.375 -0.26991 C 0.38333 -0.25694 0.38906 -0.23981 0.39757 -0.22708 C 0.39982 -0.22361 0.40278 -0.22129 0.40486 -0.21759 C 0.4092 -0.20995 0.4125 -0.20162 0.41666 -0.19375 C 0.4184 -0.19051 0.42153 -0.18426 0.42153 -0.18426 C 0.42465 -0.16736 0.42691 -0.16389 0.4309 -0.1493 C 0.43524 -0.13287 0.43576 -0.11481 0.44045 -0.09861 C 0.44861 -0.07014 0.45521 -0.04074 0.46076 -0.01111 C 0.46007 0.05949 0.46215 0.13519 0.45712 0.20625 C 0.45625 0.26482 0.45364 0.32246 0.45364 0.38079 " pathEditMode="relative" ptsTypes="fffffffffffffffffffffff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4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7 -0.05208 0.00052 -0.10092 -0.00712 -0.15092 C -0.00643 -0.18403 -0.01024 -0.20208 0.00121 -0.22708 C 0.0026 -0.23449 0.00312 -0.2375 0.00712 -0.24305 C 0.00903 -0.25023 0.01285 -0.25949 0.01666 -0.26528 C 0.0184 -0.26782 0.02083 -0.26898 0.02257 -0.27153 C 0.03055 -0.2831 0.03715 -0.29606 0.04757 -0.30486 C 0.06996 -0.32384 0.09271 -0.33426 0.1191 -0.33819 C 0.14601 -0.34676 0.16996 -0.34583 0.19878 -0.34768 C 0.26823 -0.34629 0.26111 -0.35324 0.29653 -0.34305 C 0.30469 -0.3375 0.31302 -0.33333 0.32153 -0.3287 C 0.32587 -0.32639 0.32916 -0.32199 0.33333 -0.31921 C 0.34323 -0.30602 0.35295 -0.2912 0.36545 -0.28264 C 0.36701 -0.28009 0.36857 -0.27708 0.37031 -0.27477 C 0.3717 -0.27291 0.37378 -0.27199 0.375 -0.26991 C 0.38333 -0.25694 0.38906 -0.23981 0.39757 -0.22708 C 0.39982 -0.22361 0.40278 -0.22129 0.40486 -0.21759 C 0.4092 -0.20995 0.4125 -0.20162 0.41666 -0.19375 C 0.4184 -0.19051 0.42153 -0.18426 0.42153 -0.18426 C 0.42465 -0.16736 0.42691 -0.16389 0.4309 -0.1493 C 0.43524 -0.13287 0.43576 -0.11481 0.44045 -0.09861 C 0.44861 -0.07014 0.45521 -0.04074 0.46076 -0.01111 C 0.46007 0.05949 0.46215 0.13519 0.45712 0.20625 C 0.45625 0.26482 0.45364 0.32246 0.45364 0.38079 " pathEditMode="relative" ptsTypes="fffffffffffffffffffffff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4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7 -0.05208 0.00052 -0.10092 -0.00712 -0.15092 C -0.00643 -0.18403 -0.01024 -0.20208 0.00121 -0.22708 C 0.0026 -0.23449 0.00312 -0.2375 0.00712 -0.24305 C 0.00903 -0.25023 0.01285 -0.25949 0.01666 -0.26528 C 0.0184 -0.26782 0.02083 -0.26898 0.02257 -0.27153 C 0.03055 -0.2831 0.03715 -0.29606 0.04757 -0.30486 C 0.06996 -0.32384 0.09271 -0.33426 0.1191 -0.33819 C 0.14601 -0.34676 0.16996 -0.34583 0.19878 -0.34768 C 0.26823 -0.34629 0.26111 -0.35324 0.29653 -0.34305 C 0.30469 -0.3375 0.31302 -0.33333 0.32153 -0.3287 C 0.32587 -0.32639 0.32916 -0.32199 0.33333 -0.31921 C 0.34323 -0.30602 0.35295 -0.2912 0.36545 -0.28264 C 0.36701 -0.28009 0.36857 -0.27708 0.37031 -0.27477 C 0.3717 -0.27291 0.37378 -0.27199 0.375 -0.26991 C 0.38333 -0.25694 0.38906 -0.23981 0.39757 -0.22708 C 0.39982 -0.22361 0.40278 -0.22129 0.40486 -0.21759 C 0.4092 -0.20995 0.4125 -0.20162 0.41666 -0.19375 C 0.4184 -0.19051 0.42153 -0.18426 0.42153 -0.18426 C 0.42465 -0.16736 0.42691 -0.16389 0.4309 -0.1493 C 0.43524 -0.13287 0.43576 -0.11481 0.44045 -0.09861 C 0.44861 -0.07014 0.45521 -0.04074 0.46076 -0.01111 C 0.46007 0.05949 0.46215 0.13519 0.45712 0.20625 C 0.45625 0.26482 0.45364 0.32246 0.45364 0.38079 " pathEditMode="relative" ptsTypes="fffffffffffffffffffffff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4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7 -0.05208 0.00052 -0.10092 -0.00712 -0.15092 C -0.00643 -0.18403 -0.01024 -0.20208 0.00121 -0.22708 C 0.0026 -0.23449 0.00312 -0.2375 0.00712 -0.24305 C 0.00903 -0.25023 0.01285 -0.25949 0.01666 -0.26528 C 0.0184 -0.26782 0.02083 -0.26898 0.02257 -0.27153 C 0.03055 -0.2831 0.03715 -0.29606 0.04757 -0.30486 C 0.06996 -0.32384 0.09271 -0.33426 0.1191 -0.33819 C 0.14601 -0.34676 0.16996 -0.34583 0.19878 -0.34768 C 0.26823 -0.34629 0.26111 -0.35324 0.29653 -0.34305 C 0.30469 -0.3375 0.31302 -0.33333 0.32153 -0.3287 C 0.32587 -0.32639 0.32916 -0.32199 0.33333 -0.31921 C 0.34323 -0.30602 0.35295 -0.2912 0.36545 -0.28264 C 0.36701 -0.28009 0.36857 -0.27708 0.37031 -0.27477 C 0.3717 -0.27291 0.37378 -0.27199 0.375 -0.26991 C 0.38333 -0.25694 0.38906 -0.23981 0.39757 -0.22708 C 0.39982 -0.22361 0.40278 -0.22129 0.40486 -0.21759 C 0.4092 -0.20995 0.4125 -0.20162 0.41666 -0.19375 C 0.4184 -0.19051 0.42153 -0.18426 0.42153 -0.18426 C 0.42465 -0.16736 0.42691 -0.16389 0.4309 -0.1493 C 0.43524 -0.13287 0.43576 -0.11481 0.44045 -0.09861 C 0.44861 -0.07014 0.45521 -0.04074 0.46076 -0.01111 C 0.46007 0.05949 0.46215 0.13519 0.45712 0.20625 C 0.45625 0.26482 0.45364 0.32246 0.45364 0.38079 " pathEditMode="relative" ptsTypes="fffffffffffffffffffffff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repeatCount="4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7 -0.05208 0.00052 -0.10092 -0.00712 -0.15092 C -0.00643 -0.18403 -0.01024 -0.20208 0.00121 -0.22708 C 0.0026 -0.23449 0.00312 -0.2375 0.00712 -0.24305 C 0.00903 -0.25023 0.01285 -0.25949 0.01666 -0.26528 C 0.0184 -0.26782 0.02083 -0.26898 0.02257 -0.27153 C 0.03055 -0.2831 0.03715 -0.29606 0.04757 -0.30486 C 0.06996 -0.32384 0.09271 -0.33426 0.1191 -0.33819 C 0.14601 -0.34676 0.16996 -0.34583 0.19878 -0.34768 C 0.26823 -0.34629 0.26111 -0.35324 0.29653 -0.34305 C 0.30469 -0.3375 0.31302 -0.33333 0.32153 -0.3287 C 0.32587 -0.32639 0.32916 -0.32199 0.33333 -0.31921 C 0.34323 -0.30602 0.35295 -0.2912 0.36545 -0.28264 C 0.36701 -0.28009 0.36857 -0.27708 0.37031 -0.27477 C 0.3717 -0.27291 0.37378 -0.27199 0.375 -0.26991 C 0.38333 -0.25694 0.38906 -0.23981 0.39757 -0.22708 C 0.39982 -0.22361 0.40278 -0.22129 0.40486 -0.21759 C 0.4092 -0.20995 0.4125 -0.20162 0.41666 -0.19375 C 0.4184 -0.19051 0.42153 -0.18426 0.42153 -0.18426 C 0.42465 -0.16736 0.42691 -0.16389 0.4309 -0.1493 C 0.43524 -0.13287 0.43576 -0.11481 0.44045 -0.09861 C 0.44861 -0.07014 0.45521 -0.04074 0.46076 -0.01111 C 0.46007 0.05949 0.46215 0.13519 0.45712 0.20625 C 0.45625 0.26482 0.45364 0.32246 0.45364 0.38079 " pathEditMode="relative" ptsTypes="fffffffffffffffffffffff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8942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dirty="0" smtClean="0"/>
              <a:t>  4 × -6 = -24</a:t>
            </a:r>
            <a:endParaRPr lang="nl-NL" sz="6600" dirty="0"/>
          </a:p>
        </p:txBody>
      </p:sp>
      <p:sp>
        <p:nvSpPr>
          <p:cNvPr id="13" name="Ovaal 12"/>
          <p:cNvSpPr/>
          <p:nvPr/>
        </p:nvSpPr>
        <p:spPr>
          <a:xfrm>
            <a:off x="4000496" y="3081334"/>
            <a:ext cx="928694" cy="919170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588142" y="3036091"/>
            <a:ext cx="1428760" cy="1071570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>
            <a:stCxn id="4" idx="3"/>
          </p:cNvCxnSpPr>
          <p:nvPr/>
        </p:nvCxnSpPr>
        <p:spPr>
          <a:xfrm rot="5400000">
            <a:off x="1935638" y="3745986"/>
            <a:ext cx="656995" cy="106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>
            <a:stCxn id="4" idx="2"/>
          </p:cNvCxnSpPr>
          <p:nvPr/>
        </p:nvCxnSpPr>
        <p:spPr>
          <a:xfrm rot="10800000">
            <a:off x="1659448" y="2678906"/>
            <a:ext cx="928694" cy="892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357158" y="192880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Positief getal, dus </a:t>
            </a:r>
            <a:r>
              <a:rPr lang="nl-NL" b="1" dirty="0" smtClean="0">
                <a:solidFill>
                  <a:srgbClr val="C00000"/>
                </a:solidFill>
              </a:rPr>
              <a:t>erbij</a:t>
            </a:r>
            <a:r>
              <a:rPr lang="nl-NL" dirty="0" smtClean="0"/>
              <a:t> scheppen! 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785786" y="4572008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4 keer de emmer gebruiken om blokjes </a:t>
            </a:r>
            <a:r>
              <a:rPr lang="nl-NL" b="1" dirty="0" smtClean="0">
                <a:solidFill>
                  <a:srgbClr val="C00000"/>
                </a:solidFill>
              </a:rPr>
              <a:t>erbij </a:t>
            </a:r>
            <a:r>
              <a:rPr lang="nl-NL" dirty="0" smtClean="0"/>
              <a:t>te scheppen</a:t>
            </a:r>
            <a:endParaRPr lang="nl-NL" dirty="0"/>
          </a:p>
        </p:txBody>
      </p:sp>
      <p:cxnSp>
        <p:nvCxnSpPr>
          <p:cNvPr id="14" name="Rechte verbindingslijn met pijl 13"/>
          <p:cNvCxnSpPr/>
          <p:nvPr/>
        </p:nvCxnSpPr>
        <p:spPr>
          <a:xfrm rot="5400000">
            <a:off x="4268914" y="4303591"/>
            <a:ext cx="642944" cy="36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3500430" y="471488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Steeds 6 koude blokjes per schep. </a:t>
            </a:r>
            <a:endParaRPr lang="nl-NL" dirty="0"/>
          </a:p>
        </p:txBody>
      </p:sp>
      <p:sp>
        <p:nvSpPr>
          <p:cNvPr id="17" name="Wolkvormige toelichting 16"/>
          <p:cNvSpPr/>
          <p:nvPr/>
        </p:nvSpPr>
        <p:spPr>
          <a:xfrm>
            <a:off x="6072198" y="3571876"/>
            <a:ext cx="3071834" cy="1714512"/>
          </a:xfrm>
          <a:prstGeom prst="cloudCallout">
            <a:avLst>
              <a:gd name="adj1" fmla="val -29337"/>
              <a:gd name="adj2" fmla="val 75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Ik doe er koude blokjes bij, dus de temp gaat </a:t>
            </a:r>
            <a:r>
              <a:rPr lang="nl-NL" b="1" dirty="0" smtClean="0"/>
              <a:t>omlaag! 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428596" y="260648"/>
            <a:ext cx="8229600" cy="10252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   ×  -  =  -</a:t>
            </a:r>
            <a:endParaRPr kumimoji="0" lang="nl-NL" sz="6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1" name="Rechte verbindingslijn met pijl 20"/>
          <p:cNvCxnSpPr/>
          <p:nvPr/>
        </p:nvCxnSpPr>
        <p:spPr>
          <a:xfrm rot="16200000" flipV="1">
            <a:off x="2107389" y="2178835"/>
            <a:ext cx="185738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rot="5400000" flipH="1" flipV="1">
            <a:off x="3536149" y="2250273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rot="5400000" flipH="1" flipV="1">
            <a:off x="2857488" y="2285992"/>
            <a:ext cx="2000264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 rot="5400000" flipH="1" flipV="1">
            <a:off x="5179223" y="2250273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http://users.telenet.be/petra.van.der.haeghen1/images/heksenkete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5970" y="5630570"/>
            <a:ext cx="878473" cy="1164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10" grpId="0"/>
      <p:bldP spid="11" grpId="0"/>
      <p:bldP spid="16" grpId="0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Laatste keer scheppen!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401080" cy="4525963"/>
          </a:xfrm>
        </p:spPr>
        <p:txBody>
          <a:bodyPr>
            <a:normAutofit/>
          </a:bodyPr>
          <a:lstStyle/>
          <a:p>
            <a:r>
              <a:rPr lang="nl-NL" sz="2800" dirty="0" smtClean="0"/>
              <a:t>Op een dag schept ze 3 × 7 warme blokjes eruit.</a:t>
            </a:r>
          </a:p>
          <a:p>
            <a:r>
              <a:rPr lang="nl-NL" sz="2800" dirty="0" smtClean="0"/>
              <a:t>Wat gebeurt er dan met de temperatuur? </a:t>
            </a:r>
            <a:endParaRPr lang="nl-NL" sz="2800" dirty="0"/>
          </a:p>
        </p:txBody>
      </p:sp>
      <p:sp>
        <p:nvSpPr>
          <p:cNvPr id="4" name="Stroomdiagram: Uitstel 3"/>
          <p:cNvSpPr/>
          <p:nvPr/>
        </p:nvSpPr>
        <p:spPr>
          <a:xfrm rot="5400000">
            <a:off x="5076453" y="4996249"/>
            <a:ext cx="2277242" cy="3286148"/>
          </a:xfrm>
          <a:prstGeom prst="flowChartDelay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6" descr="http://phoenix.gov/fire/buck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71810"/>
            <a:ext cx="3286148" cy="3483549"/>
          </a:xfrm>
          <a:prstGeom prst="rect">
            <a:avLst/>
          </a:prstGeom>
          <a:noFill/>
        </p:spPr>
      </p:pic>
      <p:sp>
        <p:nvSpPr>
          <p:cNvPr id="12" name="Tekstvak 11"/>
          <p:cNvSpPr txBox="1"/>
          <p:nvPr/>
        </p:nvSpPr>
        <p:spPr>
          <a:xfrm>
            <a:off x="4214810" y="3546463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 smtClean="0"/>
              <a:t>De som die hierbij hoort is:</a:t>
            </a:r>
          </a:p>
          <a:p>
            <a:pPr algn="r"/>
            <a:r>
              <a:rPr lang="nl-NL" sz="2800" dirty="0" smtClean="0"/>
              <a:t>-3 × 7= -21</a:t>
            </a:r>
            <a:endParaRPr lang="nl-NL" sz="2800" dirty="0"/>
          </a:p>
        </p:txBody>
      </p:sp>
      <p:sp>
        <p:nvSpPr>
          <p:cNvPr id="13" name="Tekstvak 12"/>
          <p:cNvSpPr txBox="1"/>
          <p:nvPr/>
        </p:nvSpPr>
        <p:spPr>
          <a:xfrm>
            <a:off x="6228184" y="285749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nl-NL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21 omlaag</a:t>
            </a:r>
            <a:endParaRPr lang="nl-NL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Kubus 14"/>
          <p:cNvSpPr/>
          <p:nvPr/>
        </p:nvSpPr>
        <p:spPr>
          <a:xfrm>
            <a:off x="5643570" y="7754132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16" name="Kubus 15"/>
          <p:cNvSpPr/>
          <p:nvPr/>
        </p:nvSpPr>
        <p:spPr>
          <a:xfrm>
            <a:off x="5357818" y="7286652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17" name="Kubus 16"/>
          <p:cNvSpPr/>
          <p:nvPr/>
        </p:nvSpPr>
        <p:spPr>
          <a:xfrm>
            <a:off x="7072330" y="7215214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18" name="Kubus 17"/>
          <p:cNvSpPr/>
          <p:nvPr/>
        </p:nvSpPr>
        <p:spPr>
          <a:xfrm>
            <a:off x="5929322" y="7143776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19" name="Kubus 18"/>
          <p:cNvSpPr/>
          <p:nvPr/>
        </p:nvSpPr>
        <p:spPr>
          <a:xfrm>
            <a:off x="6572264" y="7429528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20" name="Kubus 19"/>
          <p:cNvSpPr/>
          <p:nvPr/>
        </p:nvSpPr>
        <p:spPr>
          <a:xfrm>
            <a:off x="6104784" y="7786718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21" name="Kubus 20"/>
          <p:cNvSpPr/>
          <p:nvPr/>
        </p:nvSpPr>
        <p:spPr>
          <a:xfrm>
            <a:off x="6500826" y="6858024"/>
            <a:ext cx="357190" cy="35719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7824 0.00399 -0.1963 -0.00469 -0.28565 C -0.00573 -0.33704 -0.00486 -0.38866 -0.00833 -0.43982 C -0.01024 -0.4669 -0.01771 -0.48588 -0.02379 -0.51111 C -0.02604 -0.52037 -0.02813 -0.53148 -0.03212 -0.53982 C -0.03941 -0.55463 -0.04913 -0.56945 -0.0559 -0.58426 C -0.05729 -0.58727 -0.05799 -0.59097 -0.05955 -0.59375 C -0.06233 -0.59838 -0.06615 -0.60185 -0.06892 -0.60648 C -0.07431 -0.61551 -0.07847 -0.62546 -0.08333 -0.63495 C -0.09323 -0.6544 -0.11233 -0.67153 -0.12622 -0.68565 C -0.13576 -0.69514 -0.14531 -0.7044 -0.15712 -0.70787 C -0.18108 -0.72593 -0.15451 -0.70833 -0.17969 -0.71759 C -0.18472 -0.71945 -0.18924 -0.72292 -0.19392 -0.72546 C -0.19653 -0.72685 -0.2099 -0.7287 -0.21059 -0.7287 C -0.24045 -0.73171 -0.24757 -0.73171 -0.27622 -0.73333 C -0.29358 -0.73287 -0.31111 -0.73357 -0.32847 -0.73171 C -0.34479 -0.72986 -0.36024 -0.7206 -0.37622 -0.71759 C -0.38281 -0.71065 -0.38958 -0.70532 -0.39757 -0.70162 C -0.40486 -0.6919 -0.40035 -0.69676 -0.41181 -0.68889 C -0.41615 -0.68588 -0.41806 -0.6787 -0.42135 -0.67454 C -0.42743 -0.66667 -0.425 -0.67894 -0.43212 -0.66204 C -0.43333 -0.65926 -0.43438 -0.65648 -0.43559 -0.65394 C -0.43663 -0.65162 -0.43819 -0.65 -0.43924 -0.64769 C -0.44201 -0.6419 -0.44254 -0.63588 -0.44514 -0.63009 C -0.44896 -0.61088 -0.4559 -0.59306 -0.45833 -0.57315 C -0.45972 -0.56134 -0.46181 -0.54861 -0.46302 -0.53657 C -0.46406 -0.52477 -0.46389 -0.51667 -0.46788 -0.50648 C -0.47049 -0.49051 -0.46892 -0.49676 -0.47135 -0.48727 C -0.47448 -0.45903 -0.47431 -0.43125 -0.46892 -0.40324 C -0.46962 -0.35556 -0.47014 -0.31273 -0.47014 -0.26667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7824 0.00399 -0.1963 -0.00469 -0.28565 C -0.00573 -0.33704 -0.00486 -0.38866 -0.00833 -0.43982 C -0.01024 -0.4669 -0.01771 -0.48588 -0.02379 -0.51111 C -0.02604 -0.52037 -0.02813 -0.53148 -0.03212 -0.53982 C -0.03941 -0.55463 -0.04913 -0.56945 -0.0559 -0.58426 C -0.05729 -0.58727 -0.05799 -0.59097 -0.05955 -0.59375 C -0.06233 -0.59838 -0.06615 -0.60185 -0.06892 -0.60648 C -0.07431 -0.61551 -0.07847 -0.62546 -0.08333 -0.63495 C -0.09323 -0.6544 -0.11233 -0.67153 -0.12622 -0.68565 C -0.13576 -0.69514 -0.14531 -0.7044 -0.15712 -0.70787 C -0.18108 -0.72593 -0.15451 -0.70833 -0.17969 -0.71759 C -0.18472 -0.71945 -0.18924 -0.72292 -0.19392 -0.72546 C -0.19653 -0.72685 -0.2099 -0.7287 -0.21059 -0.7287 C -0.24045 -0.73171 -0.24757 -0.73171 -0.27622 -0.73333 C -0.29358 -0.73287 -0.31111 -0.73357 -0.32847 -0.73171 C -0.34479 -0.72986 -0.36024 -0.7206 -0.37622 -0.71759 C -0.38281 -0.71065 -0.38958 -0.70532 -0.39757 -0.70162 C -0.40486 -0.6919 -0.40035 -0.69676 -0.41181 -0.68889 C -0.41615 -0.68588 -0.41806 -0.6787 -0.42135 -0.67454 C -0.42743 -0.66667 -0.425 -0.67894 -0.43212 -0.66204 C -0.43333 -0.65926 -0.43438 -0.65648 -0.43559 -0.65394 C -0.43663 -0.65162 -0.43819 -0.65 -0.43924 -0.64769 C -0.44201 -0.6419 -0.44254 -0.63588 -0.44514 -0.63009 C -0.44896 -0.61088 -0.4559 -0.59306 -0.45833 -0.57315 C -0.45972 -0.56134 -0.46181 -0.54861 -0.46302 -0.53657 C -0.46406 -0.52477 -0.46389 -0.51667 -0.46788 -0.50648 C -0.47049 -0.49051 -0.46892 -0.49676 -0.47135 -0.48727 C -0.47448 -0.45903 -0.47431 -0.43125 -0.46892 -0.40324 C -0.46962 -0.35556 -0.47014 -0.31273 -0.47014 -0.26667 " pathEditMode="relative" ptsTypes="fffffffffffffffffffffffffffff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7824 0.00399 -0.1963 -0.00469 -0.28565 C -0.00573 -0.33704 -0.00486 -0.38866 -0.00833 -0.43982 C -0.01024 -0.4669 -0.01771 -0.48588 -0.02379 -0.51111 C -0.02604 -0.52037 -0.02813 -0.53148 -0.03212 -0.53982 C -0.03941 -0.55463 -0.04913 -0.56945 -0.0559 -0.58426 C -0.05729 -0.58727 -0.05799 -0.59097 -0.05955 -0.59375 C -0.06233 -0.59838 -0.06615 -0.60185 -0.06892 -0.60648 C -0.07431 -0.61551 -0.07847 -0.62546 -0.08333 -0.63495 C -0.09323 -0.6544 -0.11233 -0.67153 -0.12622 -0.68565 C -0.13576 -0.69514 -0.14531 -0.7044 -0.15712 -0.70787 C -0.18108 -0.72593 -0.15451 -0.70833 -0.17969 -0.71759 C -0.18472 -0.71945 -0.18924 -0.72292 -0.19392 -0.72546 C -0.19653 -0.72685 -0.2099 -0.7287 -0.21059 -0.7287 C -0.24045 -0.73171 -0.24757 -0.73171 -0.27622 -0.73333 C -0.29358 -0.73287 -0.31111 -0.73357 -0.32847 -0.73171 C -0.34479 -0.72986 -0.36024 -0.7206 -0.37622 -0.71759 C -0.38281 -0.71065 -0.38958 -0.70532 -0.39757 -0.70162 C -0.40486 -0.6919 -0.40035 -0.69676 -0.41181 -0.68889 C -0.41615 -0.68588 -0.41806 -0.6787 -0.42135 -0.67454 C -0.42743 -0.66667 -0.425 -0.67894 -0.43212 -0.66204 C -0.43333 -0.65926 -0.43438 -0.65648 -0.43559 -0.65394 C -0.43663 -0.65162 -0.43819 -0.65 -0.43924 -0.64769 C -0.44201 -0.6419 -0.44254 -0.63588 -0.44514 -0.63009 C -0.44896 -0.61088 -0.4559 -0.59306 -0.45833 -0.57315 C -0.45972 -0.56134 -0.46181 -0.54861 -0.46302 -0.53657 C -0.46406 -0.52477 -0.46389 -0.51667 -0.46788 -0.50648 C -0.47049 -0.49051 -0.46892 -0.49676 -0.47135 -0.48727 C -0.47448 -0.45903 -0.47431 -0.43125 -0.46892 -0.40324 C -0.46962 -0.35556 -0.47014 -0.31273 -0.47014 -0.26667 " pathEditMode="relative" ptsTypes="ffffffffffffffff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7824 0.00399 -0.1963 -0.00469 -0.28565 C -0.00573 -0.33704 -0.00486 -0.38866 -0.00833 -0.43982 C -0.01024 -0.4669 -0.01771 -0.48588 -0.02379 -0.51111 C -0.02604 -0.52037 -0.02813 -0.53148 -0.03212 -0.53982 C -0.03941 -0.55463 -0.04913 -0.56945 -0.0559 -0.58426 C -0.05729 -0.58727 -0.05799 -0.59097 -0.05955 -0.59375 C -0.06233 -0.59838 -0.06615 -0.60185 -0.06892 -0.60648 C -0.07431 -0.61551 -0.07847 -0.62546 -0.08333 -0.63495 C -0.09323 -0.6544 -0.11233 -0.67153 -0.12622 -0.68565 C -0.13576 -0.69514 -0.14531 -0.7044 -0.15712 -0.70787 C -0.18108 -0.72593 -0.15451 -0.70833 -0.17969 -0.71759 C -0.18472 -0.71945 -0.18924 -0.72292 -0.19392 -0.72546 C -0.19653 -0.72685 -0.2099 -0.7287 -0.21059 -0.7287 C -0.24045 -0.73171 -0.24757 -0.73171 -0.27622 -0.73333 C -0.29358 -0.73287 -0.31111 -0.73357 -0.32847 -0.73171 C -0.34479 -0.72986 -0.36024 -0.7206 -0.37622 -0.71759 C -0.38281 -0.71065 -0.38958 -0.70532 -0.39757 -0.70162 C -0.40486 -0.6919 -0.40035 -0.69676 -0.41181 -0.68889 C -0.41615 -0.68588 -0.41806 -0.6787 -0.42135 -0.67454 C -0.42743 -0.66667 -0.425 -0.67894 -0.43212 -0.66204 C -0.43333 -0.65926 -0.43438 -0.65648 -0.43559 -0.65394 C -0.43663 -0.65162 -0.43819 -0.65 -0.43924 -0.64769 C -0.44201 -0.6419 -0.44254 -0.63588 -0.44514 -0.63009 C -0.44896 -0.61088 -0.4559 -0.59306 -0.45833 -0.57315 C -0.45972 -0.56134 -0.46181 -0.54861 -0.46302 -0.53657 C -0.46406 -0.52477 -0.46389 -0.51667 -0.46788 -0.50648 C -0.47049 -0.49051 -0.46892 -0.49676 -0.47135 -0.48727 C -0.47448 -0.45903 -0.47431 -0.43125 -0.46892 -0.40324 C -0.46962 -0.35556 -0.47014 -0.31273 -0.47014 -0.26667 " pathEditMode="relative" ptsTypes="fffffffffffffffffffffffffffff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7824 0.00399 -0.1963 -0.00469 -0.28565 C -0.00573 -0.33704 -0.00486 -0.38866 -0.00833 -0.43982 C -0.01024 -0.4669 -0.01771 -0.48588 -0.02379 -0.51111 C -0.02604 -0.52037 -0.02813 -0.53148 -0.03212 -0.53982 C -0.03941 -0.55463 -0.04913 -0.56945 -0.0559 -0.58426 C -0.05729 -0.58727 -0.05799 -0.59097 -0.05955 -0.59375 C -0.06233 -0.59838 -0.06615 -0.60185 -0.06892 -0.60648 C -0.07431 -0.61551 -0.07847 -0.62546 -0.08333 -0.63495 C -0.09323 -0.6544 -0.11233 -0.67153 -0.12622 -0.68565 C -0.13576 -0.69514 -0.14531 -0.7044 -0.15712 -0.70787 C -0.18108 -0.72593 -0.15451 -0.70833 -0.17969 -0.71759 C -0.18472 -0.71945 -0.18924 -0.72292 -0.19392 -0.72546 C -0.19653 -0.72685 -0.2099 -0.7287 -0.21059 -0.7287 C -0.24045 -0.73171 -0.24757 -0.73171 -0.27622 -0.73333 C -0.29358 -0.73287 -0.31111 -0.73357 -0.32847 -0.73171 C -0.34479 -0.72986 -0.36024 -0.7206 -0.37622 -0.71759 C -0.38281 -0.71065 -0.38958 -0.70532 -0.39757 -0.70162 C -0.40486 -0.6919 -0.40035 -0.69676 -0.41181 -0.68889 C -0.41615 -0.68588 -0.41806 -0.6787 -0.42135 -0.67454 C -0.42743 -0.66667 -0.425 -0.67894 -0.43212 -0.66204 C -0.43333 -0.65926 -0.43438 -0.65648 -0.43559 -0.65394 C -0.43663 -0.65162 -0.43819 -0.65 -0.43924 -0.64769 C -0.44201 -0.6419 -0.44254 -0.63588 -0.44514 -0.63009 C -0.44896 -0.61088 -0.4559 -0.59306 -0.45833 -0.57315 C -0.45972 -0.56134 -0.46181 -0.54861 -0.46302 -0.53657 C -0.46406 -0.52477 -0.46389 -0.51667 -0.46788 -0.50648 C -0.47049 -0.49051 -0.46892 -0.49676 -0.47135 -0.48727 C -0.47448 -0.45903 -0.47431 -0.43125 -0.46892 -0.40324 C -0.46962 -0.35556 -0.47014 -0.31273 -0.47014 -0.26667 " pathEditMode="relative" ptsTypes="ffffffffffffffffffffff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7824 0.00399 -0.1963 -0.00469 -0.28565 C -0.00573 -0.33704 -0.00486 -0.38866 -0.00833 -0.43982 C -0.01024 -0.4669 -0.01771 -0.48588 -0.02379 -0.51111 C -0.02604 -0.52037 -0.02813 -0.53148 -0.03212 -0.53982 C -0.03941 -0.55463 -0.04913 -0.56945 -0.0559 -0.58426 C -0.05729 -0.58727 -0.05799 -0.59097 -0.05955 -0.59375 C -0.06233 -0.59838 -0.06615 -0.60185 -0.06892 -0.60648 C -0.07431 -0.61551 -0.07847 -0.62546 -0.08333 -0.63495 C -0.09323 -0.6544 -0.11233 -0.67153 -0.12622 -0.68565 C -0.13576 -0.69514 -0.14531 -0.7044 -0.15712 -0.70787 C -0.18108 -0.72593 -0.15451 -0.70833 -0.17969 -0.71759 C -0.18472 -0.71945 -0.18924 -0.72292 -0.19392 -0.72546 C -0.19653 -0.72685 -0.2099 -0.7287 -0.21059 -0.7287 C -0.24045 -0.73171 -0.24757 -0.73171 -0.27622 -0.73333 C -0.29358 -0.73287 -0.31111 -0.73357 -0.32847 -0.73171 C -0.34479 -0.72986 -0.36024 -0.7206 -0.37622 -0.71759 C -0.38281 -0.71065 -0.38958 -0.70532 -0.39757 -0.70162 C -0.40486 -0.6919 -0.40035 -0.69676 -0.41181 -0.68889 C -0.41615 -0.68588 -0.41806 -0.6787 -0.42135 -0.67454 C -0.42743 -0.66667 -0.425 -0.67894 -0.43212 -0.66204 C -0.43333 -0.65926 -0.43438 -0.65648 -0.43559 -0.65394 C -0.43663 -0.65162 -0.43819 -0.65 -0.43924 -0.64769 C -0.44201 -0.6419 -0.44254 -0.63588 -0.44514 -0.63009 C -0.44896 -0.61088 -0.4559 -0.59306 -0.45833 -0.57315 C -0.45972 -0.56134 -0.46181 -0.54861 -0.46302 -0.53657 C -0.46406 -0.52477 -0.46389 -0.51667 -0.46788 -0.50648 C -0.47049 -0.49051 -0.46892 -0.49676 -0.47135 -0.48727 C -0.47448 -0.45903 -0.47431 -0.43125 -0.46892 -0.40324 C -0.46962 -0.35556 -0.47014 -0.31273 -0.47014 -0.26667 " pathEditMode="relative" ptsTypes="fffffffffffffffffffffffffffff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7824 0.00399 -0.1963 -0.00469 -0.28565 C -0.00573 -0.33704 -0.00486 -0.38866 -0.00833 -0.43982 C -0.01024 -0.4669 -0.01771 -0.48588 -0.02379 -0.51111 C -0.02604 -0.52037 -0.02813 -0.53148 -0.03212 -0.53982 C -0.03941 -0.55463 -0.04913 -0.56945 -0.0559 -0.58426 C -0.05729 -0.58727 -0.05799 -0.59097 -0.05955 -0.59375 C -0.06233 -0.59838 -0.06615 -0.60185 -0.06892 -0.60648 C -0.07431 -0.61551 -0.07847 -0.62546 -0.08333 -0.63495 C -0.09323 -0.6544 -0.11233 -0.67153 -0.12622 -0.68565 C -0.13576 -0.69514 -0.14531 -0.7044 -0.15712 -0.70787 C -0.18108 -0.72593 -0.15451 -0.70833 -0.17969 -0.71759 C -0.18472 -0.71945 -0.18924 -0.72292 -0.19392 -0.72546 C -0.19653 -0.72685 -0.2099 -0.7287 -0.21059 -0.7287 C -0.24045 -0.73171 -0.24757 -0.73171 -0.27622 -0.73333 C -0.29358 -0.73287 -0.31111 -0.73357 -0.32847 -0.73171 C -0.34479 -0.72986 -0.36024 -0.7206 -0.37622 -0.71759 C -0.38281 -0.71065 -0.38958 -0.70532 -0.39757 -0.70162 C -0.40486 -0.6919 -0.40035 -0.69676 -0.41181 -0.68889 C -0.41615 -0.68588 -0.41806 -0.6787 -0.42135 -0.67454 C -0.42743 -0.66667 -0.425 -0.67894 -0.43212 -0.66204 C -0.43333 -0.65926 -0.43438 -0.65648 -0.43559 -0.65394 C -0.43663 -0.65162 -0.43819 -0.65 -0.43924 -0.64769 C -0.44201 -0.6419 -0.44254 -0.63588 -0.44514 -0.63009 C -0.44896 -0.61088 -0.4559 -0.59306 -0.45833 -0.57315 C -0.45972 -0.56134 -0.46181 -0.54861 -0.46302 -0.53657 C -0.46406 -0.52477 -0.46389 -0.51667 -0.46788 -0.50648 C -0.47049 -0.49051 -0.46892 -0.49676 -0.47135 -0.48727 C -0.47448 -0.45903 -0.47431 -0.43125 -0.46892 -0.40324 C -0.46962 -0.35556 -0.47014 -0.31273 -0.47014 -0.26667 " pathEditMode="relative" ptsTypes="fffffffffffffffffffffffffffff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753</Words>
  <Application>Microsoft Macintosh PowerPoint</Application>
  <PresentationFormat>Diavoorstelling (4:3)</PresentationFormat>
  <Paragraphs>149</Paragraphs>
  <Slides>15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Negatieve getallen Vermenigvuldigen en delen</vt:lpstr>
      <vt:lpstr>De heks koopt een emmer</vt:lpstr>
      <vt:lpstr>Blokjes erin scheppen</vt:lpstr>
      <vt:lpstr>3 × 8 = 24</vt:lpstr>
      <vt:lpstr>Blokjes eruit scheppen</vt:lpstr>
      <vt:lpstr>- 3 × -5 = 15</vt:lpstr>
      <vt:lpstr>Nog meer scheppen</vt:lpstr>
      <vt:lpstr>  4 × -6 = -24</vt:lpstr>
      <vt:lpstr>Laatste keer scheppen! </vt:lpstr>
      <vt:lpstr>- 3 × 7 = -21</vt:lpstr>
      <vt:lpstr>Vermenigvuldigen met negatieve getallen</vt:lpstr>
      <vt:lpstr>Oefenen: neem over en vul in</vt:lpstr>
      <vt:lpstr>Delen met negatieve getallen</vt:lpstr>
      <vt:lpstr>Delen met negatieve getallen</vt:lpstr>
      <vt:lpstr>Oefenen: neem over en vul in</vt:lpstr>
    </vt:vector>
  </TitlesOfParts>
  <Company>SMC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Your User Name</dc:creator>
  <cp:lastModifiedBy>User</cp:lastModifiedBy>
  <cp:revision>56</cp:revision>
  <dcterms:created xsi:type="dcterms:W3CDTF">2009-11-03T17:33:37Z</dcterms:created>
  <dcterms:modified xsi:type="dcterms:W3CDTF">2015-05-28T10:54:41Z</dcterms:modified>
</cp:coreProperties>
</file>